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1" r:id="rId2"/>
    <p:sldId id="262" r:id="rId3"/>
    <p:sldId id="258" r:id="rId4"/>
    <p:sldId id="263" r:id="rId5"/>
    <p:sldId id="259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00"/>
    <a:srgbClr val="CC00CC"/>
    <a:srgbClr val="0033CC"/>
    <a:srgbClr val="A50021"/>
    <a:srgbClr val="660066"/>
    <a:srgbClr val="FF66CC"/>
    <a:srgbClr val="DC54C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rednji slog 3 – 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456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646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2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128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0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072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933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7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55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21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833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1145-50E2-4541-900D-2827C8F36009}" type="datetimeFigureOut">
              <a:rPr lang="sl-SI" smtClean="0"/>
              <a:t>31. 03. 2021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842E-2318-424F-B484-2CD0BC7D21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731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P9jS1bqBUVs&amp;feature=youtu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K2Tm2Kiv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mKBl6HWxg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E4396B-BAF4-4E1A-90D8-BF38B8AB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ŠPORTNI DAN IZZIVOV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8D0D92-70FF-4209-9DFD-8EAEEDE27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sz="2400" dirty="0">
              <a:latin typeface="Comic Sans MS" panose="030F0702030302020204" pitchFamily="66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400" dirty="0">
                <a:cs typeface="Arial" panose="020B0604020202020204" pitchFamily="34" charset="0"/>
              </a:rPr>
              <a:t>Pred vami je </a:t>
            </a:r>
            <a:r>
              <a:rPr lang="sl-SI" sz="2400" b="1" dirty="0">
                <a:cs typeface="Arial" panose="020B0604020202020204" pitchFamily="34" charset="0"/>
              </a:rPr>
              <a:t>športni dan</a:t>
            </a:r>
            <a:r>
              <a:rPr lang="sl-SI" sz="2400" dirty="0">
                <a:cs typeface="Arial" panose="020B0604020202020204" pitchFamily="34" charset="0"/>
              </a:rPr>
              <a:t> z različnimi 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GIBALNIMI IZZIVI</a:t>
            </a:r>
            <a:r>
              <a:rPr lang="sl-SI" sz="2400" dirty="0">
                <a:cs typeface="Arial" panose="020B0604020202020204" pitchFamily="34" charset="0"/>
              </a:rPr>
              <a:t>.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sz="2400" dirty="0">
              <a:cs typeface="Arial" panose="020B0604020202020204" pitchFamily="34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400" dirty="0">
                <a:cs typeface="Arial" panose="020B0604020202020204" pitchFamily="34" charset="0"/>
              </a:rPr>
              <a:t>Pripravi si tabelo (kot spodaj), vanjo boš beležil/a svoj rezultat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76F00A6-6030-4070-9B04-B14C17C1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32319"/>
              </p:ext>
            </p:extLst>
          </p:nvPr>
        </p:nvGraphicFramePr>
        <p:xfrm>
          <a:off x="1109059" y="3897746"/>
          <a:ext cx="951131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813">
                  <a:extLst>
                    <a:ext uri="{9D8B030D-6E8A-4147-A177-3AD203B41FA5}">
                      <a16:colId xmlns:a16="http://schemas.microsoft.com/office/drawing/2014/main" val="33940492"/>
                    </a:ext>
                  </a:extLst>
                </a:gridCol>
                <a:gridCol w="1056813">
                  <a:extLst>
                    <a:ext uri="{9D8B030D-6E8A-4147-A177-3AD203B41FA5}">
                      <a16:colId xmlns:a16="http://schemas.microsoft.com/office/drawing/2014/main" val="1423703013"/>
                    </a:ext>
                  </a:extLst>
                </a:gridCol>
                <a:gridCol w="1056813">
                  <a:extLst>
                    <a:ext uri="{9D8B030D-6E8A-4147-A177-3AD203B41FA5}">
                      <a16:colId xmlns:a16="http://schemas.microsoft.com/office/drawing/2014/main" val="3026274936"/>
                    </a:ext>
                  </a:extLst>
                </a:gridCol>
                <a:gridCol w="1056813">
                  <a:extLst>
                    <a:ext uri="{9D8B030D-6E8A-4147-A177-3AD203B41FA5}">
                      <a16:colId xmlns:a16="http://schemas.microsoft.com/office/drawing/2014/main" val="3941152854"/>
                    </a:ext>
                  </a:extLst>
                </a:gridCol>
                <a:gridCol w="1056813">
                  <a:extLst>
                    <a:ext uri="{9D8B030D-6E8A-4147-A177-3AD203B41FA5}">
                      <a16:colId xmlns:a16="http://schemas.microsoft.com/office/drawing/2014/main" val="704460274"/>
                    </a:ext>
                  </a:extLst>
                </a:gridCol>
                <a:gridCol w="1056813">
                  <a:extLst>
                    <a:ext uri="{9D8B030D-6E8A-4147-A177-3AD203B41FA5}">
                      <a16:colId xmlns:a16="http://schemas.microsoft.com/office/drawing/2014/main" val="1915810018"/>
                    </a:ext>
                  </a:extLst>
                </a:gridCol>
                <a:gridCol w="1056813">
                  <a:extLst>
                    <a:ext uri="{9D8B030D-6E8A-4147-A177-3AD203B41FA5}">
                      <a16:colId xmlns:a16="http://schemas.microsoft.com/office/drawing/2014/main" val="3225360893"/>
                    </a:ext>
                  </a:extLst>
                </a:gridCol>
                <a:gridCol w="1056813">
                  <a:extLst>
                    <a:ext uri="{9D8B030D-6E8A-4147-A177-3AD203B41FA5}">
                      <a16:colId xmlns:a16="http://schemas.microsoft.com/office/drawing/2014/main" val="4008303480"/>
                    </a:ext>
                  </a:extLst>
                </a:gridCol>
                <a:gridCol w="1056813">
                  <a:extLst>
                    <a:ext uri="{9D8B030D-6E8A-4147-A177-3AD203B41FA5}">
                      <a16:colId xmlns:a16="http://schemas.microsoft.com/office/drawing/2014/main" val="1427432914"/>
                    </a:ext>
                  </a:extLst>
                </a:gridCol>
              </a:tblGrid>
              <a:tr h="586169">
                <a:tc>
                  <a:txBody>
                    <a:bodyPr/>
                    <a:lstStyle/>
                    <a:p>
                      <a:pPr algn="ctr"/>
                      <a:endParaRPr lang="sl-SI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6.</a:t>
                      </a:r>
                    </a:p>
                    <a:p>
                      <a:endParaRPr lang="sl-SI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točke skupaj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37508"/>
                  </a:ext>
                </a:extLst>
              </a:tr>
              <a:tr h="837385">
                <a:tc>
                  <a:txBody>
                    <a:bodyPr/>
                    <a:lstStyle/>
                    <a:p>
                      <a:r>
                        <a:rPr lang="sl-SI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torek ali kakšen dan prej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7138"/>
                  </a:ext>
                </a:extLst>
              </a:tr>
            </a:tbl>
          </a:graphicData>
        </a:graphic>
      </p:graphicFrame>
      <p:sp>
        <p:nvSpPr>
          <p:cNvPr id="8" name="Pravokotnik 7">
            <a:extLst>
              <a:ext uri="{FF2B5EF4-FFF2-40B4-BE49-F238E27FC236}">
                <a16:creationId xmlns:a16="http://schemas.microsoft.com/office/drawing/2014/main" id="{3A00951B-5E4C-421A-9B67-9E12C0DF576E}"/>
              </a:ext>
            </a:extLst>
          </p:cNvPr>
          <p:cNvSpPr/>
          <p:nvPr/>
        </p:nvSpPr>
        <p:spPr>
          <a:xfrm>
            <a:off x="9179332" y="5995555"/>
            <a:ext cx="2572786" cy="613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5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id="{E58519A1-D863-439E-BEED-CF23C1C15C39}"/>
              </a:ext>
            </a:extLst>
          </p:cNvPr>
          <p:cNvSpPr/>
          <p:nvPr/>
        </p:nvSpPr>
        <p:spPr>
          <a:xfrm>
            <a:off x="268430" y="181840"/>
            <a:ext cx="4052455" cy="214052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Ali se mi lahko pridružita tudi ati in mami?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Učiteljici: Ja, seveda. To bi bilo zelo koristno tudi za njiju.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id="{15DBAA33-7E06-4A74-9D59-179C2945E98C}"/>
              </a:ext>
            </a:extLst>
          </p:cNvPr>
          <p:cNvSpPr/>
          <p:nvPr/>
        </p:nvSpPr>
        <p:spPr>
          <a:xfrm flipH="1">
            <a:off x="-31171" y="4458495"/>
            <a:ext cx="4419601" cy="20084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KAKO DOLGO moram hoditi?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Učiteljici: Med vsakim izzivom naj bo vsaj 15</a:t>
            </a:r>
            <a:r>
              <a:rPr lang="en-SI" dirty="0">
                <a:solidFill>
                  <a:schemeClr val="tx1"/>
                </a:solidFill>
                <a:cs typeface="Arial" panose="020B0604020202020204" pitchFamily="34" charset="0"/>
              </a:rPr>
              <a:t>−</a:t>
            </a:r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25 minut hoje.</a:t>
            </a:r>
          </a:p>
        </p:txBody>
      </p:sp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4B887B0A-C717-40C4-B198-B3F40943563D}"/>
              </a:ext>
            </a:extLst>
          </p:cNvPr>
          <p:cNvSpPr/>
          <p:nvPr/>
        </p:nvSpPr>
        <p:spPr>
          <a:xfrm>
            <a:off x="4620492" y="4284879"/>
            <a:ext cx="4429987" cy="2182091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Mojih staršev v petek ni doma. Ali lahko športni dan izvedem kateri drugi dan?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Učiteljici: Seveda. </a:t>
            </a:r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l-SI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id="{943B900F-BEF6-428D-A225-3FEE19CF9E1B}"/>
              </a:ext>
            </a:extLst>
          </p:cNvPr>
          <p:cNvSpPr/>
          <p:nvPr/>
        </p:nvSpPr>
        <p:spPr>
          <a:xfrm>
            <a:off x="8703488" y="13420"/>
            <a:ext cx="3366654" cy="1961217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Učiteljici, vama lahko pošljem kakšno fotografijo s športnega dne?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Učiteljici: Tega bova najbolj veseli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DB275D1D-01B9-4322-8E76-C711D7F1F10B}"/>
              </a:ext>
            </a:extLst>
          </p:cNvPr>
          <p:cNvSpPr/>
          <p:nvPr/>
        </p:nvSpPr>
        <p:spPr>
          <a:xfrm>
            <a:off x="2699903" y="2100630"/>
            <a:ext cx="5268191" cy="2699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Kakšna je obvezna oprema?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Učiteljici: 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športna oblačila in obutev, 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nahrbtnik za malico in pijačo,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telefon za fotografije,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npr. </a:t>
            </a:r>
            <a:r>
              <a:rPr lang="sl-SI" dirty="0" err="1">
                <a:solidFill>
                  <a:schemeClr val="tx1"/>
                </a:solidFill>
                <a:cs typeface="Arial" panose="020B0604020202020204" pitchFamily="34" charset="0"/>
              </a:rPr>
              <a:t>sports</a:t>
            </a:r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sl-SI" dirty="0" err="1">
                <a:solidFill>
                  <a:schemeClr val="tx1"/>
                </a:solidFill>
                <a:cs typeface="Arial" panose="020B0604020202020204" pitchFamily="34" charset="0"/>
              </a:rPr>
              <a:t>tracker</a:t>
            </a:r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algn="ctr"/>
            <a:endParaRPr lang="sl-SI" dirty="0"/>
          </a:p>
        </p:txBody>
      </p:sp>
      <p:sp>
        <p:nvSpPr>
          <p:cNvPr id="9" name="Oblaček govora: elipsa 8">
            <a:extLst>
              <a:ext uri="{FF2B5EF4-FFF2-40B4-BE49-F238E27FC236}">
                <a16:creationId xmlns:a16="http://schemas.microsoft.com/office/drawing/2014/main" id="{E2F39EB6-B8E2-40FF-B1C2-C90188791519}"/>
              </a:ext>
            </a:extLst>
          </p:cNvPr>
          <p:cNvSpPr/>
          <p:nvPr/>
        </p:nvSpPr>
        <p:spPr>
          <a:xfrm>
            <a:off x="4620492" y="1"/>
            <a:ext cx="3855025" cy="1961218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Ali lahko imam pri sebi pametno uro/telefon za beleženje prehojene poti?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Učiteljici: Odlična ideja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Oblaček govora: elipsa 9">
            <a:extLst>
              <a:ext uri="{FF2B5EF4-FFF2-40B4-BE49-F238E27FC236}">
                <a16:creationId xmlns:a16="http://schemas.microsoft.com/office/drawing/2014/main" id="{7763F150-37BD-48F3-942A-3D862CF39DEF}"/>
              </a:ext>
            </a:extLst>
          </p:cNvPr>
          <p:cNvSpPr/>
          <p:nvPr/>
        </p:nvSpPr>
        <p:spPr>
          <a:xfrm>
            <a:off x="8020047" y="2271463"/>
            <a:ext cx="4119998" cy="21258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Lahko gremo s sošolci skupaj na športni dan?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Učiteljici: </a:t>
            </a:r>
            <a:r>
              <a:rPr lang="sl-SI" b="1" dirty="0">
                <a:solidFill>
                  <a:schemeClr val="tx1"/>
                </a:solidFill>
                <a:cs typeface="Arial" panose="020B0604020202020204" pitchFamily="34" charset="0"/>
              </a:rPr>
              <a:t>PREPOVEDANO zaradi možnosti okužbe. </a:t>
            </a:r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Samo z družino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F5A5612C-B55A-4AE6-B557-D0BF8B0CD1FB}"/>
              </a:ext>
            </a:extLst>
          </p:cNvPr>
          <p:cNvSpPr/>
          <p:nvPr/>
        </p:nvSpPr>
        <p:spPr>
          <a:xfrm flipH="1">
            <a:off x="-197428" y="2505652"/>
            <a:ext cx="3221181" cy="189161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cs typeface="Arial" panose="020B0604020202020204" pitchFamily="34" charset="0"/>
              </a:rPr>
              <a:t>Ob kateri uri naj začnem?</a:t>
            </a:r>
          </a:p>
          <a:p>
            <a:pPr algn="ctr"/>
            <a:r>
              <a:rPr lang="sl-SI" dirty="0">
                <a:cs typeface="Arial" panose="020B0604020202020204" pitchFamily="34" charset="0"/>
              </a:rPr>
              <a:t>Učiteljici: Uro prilagodite družinskemu urniku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id="{4A3963A0-7E62-4A14-81DE-FF3B59B5F37F}"/>
              </a:ext>
            </a:extLst>
          </p:cNvPr>
          <p:cNvSpPr/>
          <p:nvPr/>
        </p:nvSpPr>
        <p:spPr>
          <a:xfrm>
            <a:off x="8818417" y="4546608"/>
            <a:ext cx="3286992" cy="19203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KAM se naj odpravim na pohod?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Učiteljici:  Izkoristi naravo benediških zaselkov.</a:t>
            </a:r>
          </a:p>
        </p:txBody>
      </p:sp>
    </p:spTree>
    <p:extLst>
      <p:ext uri="{BB962C8B-B14F-4D97-AF65-F5344CB8AC3E}">
        <p14:creationId xmlns:p14="http://schemas.microsoft.com/office/powerpoint/2010/main" val="244706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lika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101" y="178245"/>
            <a:ext cx="2238375" cy="2047875"/>
          </a:xfrm>
          <a:prstGeom prst="rect">
            <a:avLst/>
          </a:prstGeom>
        </p:spPr>
      </p:pic>
      <p:cxnSp>
        <p:nvCxnSpPr>
          <p:cNvPr id="53" name="Raven puščični povezovalnik 52"/>
          <p:cNvCxnSpPr>
            <a:cxnSpLocks/>
          </p:cNvCxnSpPr>
          <p:nvPr/>
        </p:nvCxnSpPr>
        <p:spPr>
          <a:xfrm>
            <a:off x="7331757" y="1128831"/>
            <a:ext cx="1397502" cy="137463"/>
          </a:xfrm>
          <a:prstGeom prst="straightConnector1">
            <a:avLst/>
          </a:prstGeom>
          <a:ln w="107950">
            <a:solidFill>
              <a:schemeClr val="accent1">
                <a:lumMod val="7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>
            <a:extLst>
              <a:ext uri="{FF2B5EF4-FFF2-40B4-BE49-F238E27FC236}">
                <a16:creationId xmlns:a16="http://schemas.microsoft.com/office/drawing/2014/main" id="{F9E4FE86-FC66-4380-BA95-B42892584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810" y="2428348"/>
            <a:ext cx="3594448" cy="4407065"/>
          </a:xfrm>
          <a:prstGeom prst="rect">
            <a:avLst/>
          </a:prstGeom>
        </p:spPr>
      </p:pic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2AB5689F-8242-4AC8-92B0-87BB3798B794}"/>
              </a:ext>
            </a:extLst>
          </p:cNvPr>
          <p:cNvSpPr/>
          <p:nvPr/>
        </p:nvSpPr>
        <p:spPr>
          <a:xfrm>
            <a:off x="405001" y="4158185"/>
            <a:ext cx="6214874" cy="18905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  <a:cs typeface="Arial" panose="020B0604020202020204" pitchFamily="34" charset="0"/>
              </a:rPr>
              <a:t>GIBALNI IZZIV 2</a:t>
            </a:r>
          </a:p>
          <a:p>
            <a:pPr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Število točk: 1 točka</a:t>
            </a:r>
          </a:p>
          <a:p>
            <a:pPr algn="ctr"/>
            <a:endParaRPr lang="sl-SI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sl-SI" sz="2000" b="1" dirty="0">
                <a:solidFill>
                  <a:schemeClr val="tx1"/>
                </a:solidFill>
                <a:cs typeface="Arial" panose="020B0604020202020204" pitchFamily="34" charset="0"/>
              </a:rPr>
              <a:t>IGRA Z BALONOM</a:t>
            </a:r>
            <a:r>
              <a:rPr lang="sl-SI" sz="24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sl-SI" sz="2400" dirty="0">
                <a:solidFill>
                  <a:schemeClr val="tx1"/>
                </a:solidFill>
                <a:cs typeface="Arial" panose="020B0604020202020204" pitchFamily="34" charset="0"/>
              </a:rPr>
              <a:t>lahko tudi žoga iz papirja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65363D-3068-4765-B03A-5AE38BF56153}"/>
              </a:ext>
            </a:extLst>
          </p:cNvPr>
          <p:cNvSpPr/>
          <p:nvPr/>
        </p:nvSpPr>
        <p:spPr>
          <a:xfrm>
            <a:off x="180975" y="178245"/>
            <a:ext cx="6751060" cy="31718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</a:rPr>
              <a:t>GIBALNI IZZIV 1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Število točk: 1 točka</a:t>
            </a: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just"/>
            <a:r>
              <a:rPr lang="sl-SI" dirty="0">
                <a:solidFill>
                  <a:schemeClr val="tx1"/>
                </a:solidFill>
              </a:rPr>
              <a:t>Sledi povezavi spodaj. Gibaj se tako, kot kaže video posnetek. Obvezno opravi nalogo pred pohodom. Izziv 1 naj traja 10 minut.</a:t>
            </a: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r>
              <a:rPr lang="sl-SI" sz="1600" dirty="0">
                <a:solidFill>
                  <a:schemeClr val="tx1"/>
                </a:solidFill>
                <a:hlinkClick r:id="rId4"/>
              </a:rPr>
              <a:t>https://www.youtube.com/watch?v=P9jS1bqBUVs&amp;feature=youtu.be</a:t>
            </a:r>
            <a:endParaRPr lang="sl-SI" sz="1600" dirty="0">
              <a:solidFill>
                <a:schemeClr val="tx1"/>
              </a:solidFill>
            </a:endParaRPr>
          </a:p>
          <a:p>
            <a:pPr algn="ctr"/>
            <a:endParaRPr lang="sl-SI" sz="1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AD1E7-71D6-4F1F-9D3D-0EF5DD696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3467">
            <a:off x="6702000" y="4419099"/>
            <a:ext cx="132684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08203C0-C076-42F8-9E5B-855BFC1BA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937"/>
          <a:stretch/>
        </p:blipFill>
        <p:spPr>
          <a:xfrm>
            <a:off x="418593" y="1870364"/>
            <a:ext cx="6314685" cy="417166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DB771C1-0B51-491F-AD38-7A6E4AB40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204" y="1351539"/>
            <a:ext cx="2536156" cy="16765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573200-B3C2-4D33-8385-044E003EED60}"/>
              </a:ext>
            </a:extLst>
          </p:cNvPr>
          <p:cNvSpPr/>
          <p:nvPr/>
        </p:nvSpPr>
        <p:spPr>
          <a:xfrm>
            <a:off x="6985243" y="3276600"/>
            <a:ext cx="4788163" cy="2765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GIBALNI IZZIV 3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Število točk: 2 točki</a:t>
            </a:r>
          </a:p>
          <a:p>
            <a:pPr algn="ctr"/>
            <a:endParaRPr lang="sl-SI" dirty="0"/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POLIGON V NARAVI</a:t>
            </a:r>
            <a:r>
              <a:rPr lang="sl-SI" dirty="0">
                <a:solidFill>
                  <a:schemeClr val="tx1"/>
                </a:solidFill>
              </a:rPr>
              <a:t>: S pomočjo staršev izdelaj poligon, uporabi kar srečaš v naravi in veliko domišljije. Pazi na varnost!</a:t>
            </a:r>
          </a:p>
        </p:txBody>
      </p:sp>
    </p:spTree>
    <p:extLst>
      <p:ext uri="{BB962C8B-B14F-4D97-AF65-F5344CB8AC3E}">
        <p14:creationId xmlns:p14="http://schemas.microsoft.com/office/powerpoint/2010/main" val="68759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74" y="2460620"/>
            <a:ext cx="6298970" cy="40193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5ADA26-37FB-473A-8C24-57434C80CD75}"/>
              </a:ext>
            </a:extLst>
          </p:cNvPr>
          <p:cNvSpPr/>
          <p:nvPr/>
        </p:nvSpPr>
        <p:spPr>
          <a:xfrm>
            <a:off x="657226" y="663790"/>
            <a:ext cx="11306174" cy="1603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GIBALNI IZZIV 4</a:t>
            </a:r>
            <a:br>
              <a:rPr lang="sl-SI" sz="2000" b="1" dirty="0">
                <a:solidFill>
                  <a:schemeClr val="tx1"/>
                </a:solidFill>
              </a:rPr>
            </a:br>
            <a:r>
              <a:rPr lang="sl-SI" sz="2000" dirty="0">
                <a:solidFill>
                  <a:schemeClr val="tx1"/>
                </a:solidFill>
              </a:rPr>
              <a:t>Število točk: 2 točki</a:t>
            </a:r>
            <a:br>
              <a:rPr lang="sl-SI" sz="2000" dirty="0">
                <a:solidFill>
                  <a:schemeClr val="tx1"/>
                </a:solidFill>
              </a:rPr>
            </a:br>
            <a:br>
              <a:rPr lang="sl-SI" sz="2000" dirty="0">
                <a:solidFill>
                  <a:schemeClr val="tx1"/>
                </a:solidFill>
              </a:rPr>
            </a:br>
            <a:r>
              <a:rPr lang="sl-SI" sz="2000" b="1" dirty="0">
                <a:solidFill>
                  <a:schemeClr val="tx1"/>
                </a:solidFill>
              </a:rPr>
              <a:t>JOGA MED POHODOM</a:t>
            </a:r>
            <a:r>
              <a:rPr lang="sl-SI" sz="2000" dirty="0">
                <a:solidFill>
                  <a:schemeClr val="tx1"/>
                </a:solidFill>
              </a:rPr>
              <a:t>: V posameznem položaju zadrži 10 sekund in vajo ponovi vsaj 3-krat. Zraven si se naučil/a tudi nekaj angleških besed. BRAVO!</a:t>
            </a:r>
          </a:p>
        </p:txBody>
      </p:sp>
    </p:spTree>
    <p:extLst>
      <p:ext uri="{BB962C8B-B14F-4D97-AF65-F5344CB8AC3E}">
        <p14:creationId xmlns:p14="http://schemas.microsoft.com/office/powerpoint/2010/main" val="220290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8C98FB76-FEC4-4D7C-959C-A1073B19E33A}"/>
              </a:ext>
            </a:extLst>
          </p:cNvPr>
          <p:cNvSpPr/>
          <p:nvPr/>
        </p:nvSpPr>
        <p:spPr>
          <a:xfrm>
            <a:off x="876300" y="742950"/>
            <a:ext cx="9963150" cy="55340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algn="ctr"/>
            <a:r>
              <a:rPr lang="sl-SI" sz="2800" b="1" dirty="0">
                <a:solidFill>
                  <a:schemeClr val="tx1"/>
                </a:solidFill>
                <a:cs typeface="Arial" panose="020B0604020202020204" pitchFamily="34" charset="0"/>
              </a:rPr>
              <a:t>GIBALNI IZZIV 5</a:t>
            </a:r>
          </a:p>
          <a:p>
            <a:pPr marL="269875" algn="ctr"/>
            <a:r>
              <a:rPr lang="sl-SI" dirty="0">
                <a:solidFill>
                  <a:schemeClr val="tx1"/>
                </a:solidFill>
                <a:cs typeface="Arial" panose="020B0604020202020204" pitchFamily="34" charset="0"/>
              </a:rPr>
              <a:t>Število točk: 2 točki</a:t>
            </a:r>
          </a:p>
          <a:p>
            <a:pPr marL="269875" algn="ctr"/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ŽOGICE</a:t>
            </a:r>
          </a:p>
          <a:p>
            <a:pPr marL="269875" algn="ctr"/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dirty="0">
                <a:solidFill>
                  <a:schemeClr val="tx1"/>
                </a:solidFill>
              </a:rPr>
              <a:t>Vzemi žogice, ki si jih prej izdelal na bližnji (pokošen) travnik, tam označi prostor dimenzij 5 x 5 metrov, nato odmeri 30 dolgih korakov in na koncu spet označi prostor dimenzij 5 x 5 metrov. </a:t>
            </a: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r>
              <a:rPr lang="sl-SI" dirty="0">
                <a:solidFill>
                  <a:schemeClr val="tx1"/>
                </a:solidFill>
              </a:rPr>
              <a:t>Vaja poteka tako, da učenec cilja z žogicami iz začetne cone v zadnjo cono. Ko opravi vse tri mete, pobere vse tri žogice in nato zopet meče žogice tokrat iz končne cone v začetno. To ponovi petkrat, tako vse skupaj opravi 30 metov, katerih namen ni vreči žogico čim dlje, ampak natančno in kar se da tehnično pravilno. V delovni list zapiši koliko od 30 metov si zadel točno označen prostor. </a:t>
            </a: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r>
              <a:rPr lang="sl-SI" dirty="0">
                <a:solidFill>
                  <a:schemeClr val="tx1"/>
                </a:solidFill>
              </a:rPr>
              <a:t>Video navodila in demonstracija v </a:t>
            </a:r>
            <a:r>
              <a:rPr lang="sl-SI" b="1" dirty="0">
                <a:solidFill>
                  <a:schemeClr val="tx1"/>
                </a:solidFill>
                <a:hlinkClick r:id="rId2"/>
              </a:rPr>
              <a:t>POVEZAVI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141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E2C11C-C8AF-43EF-A8C3-8EB85A2C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>
                <a:latin typeface="+mn-lt"/>
                <a:cs typeface="Arial" panose="020B0604020202020204" pitchFamily="34" charset="0"/>
              </a:rPr>
              <a:t>GIBALNI IZZIV 6</a:t>
            </a:r>
            <a:br>
              <a:rPr lang="sl-SI" dirty="0">
                <a:latin typeface="+mn-lt"/>
                <a:cs typeface="Arial" panose="020B0604020202020204" pitchFamily="34" charset="0"/>
              </a:rPr>
            </a:br>
            <a:r>
              <a:rPr lang="sl-SI" sz="2400" dirty="0">
                <a:latin typeface="+mn-lt"/>
                <a:cs typeface="Arial" panose="020B0604020202020204" pitchFamily="34" charset="0"/>
              </a:rPr>
              <a:t>Število točk: 2 točki</a:t>
            </a:r>
            <a:br>
              <a:rPr lang="sl-SI" sz="2400" dirty="0">
                <a:latin typeface="+mn-lt"/>
                <a:cs typeface="Arial" panose="020B0604020202020204" pitchFamily="34" charset="0"/>
              </a:rPr>
            </a:br>
            <a:r>
              <a:rPr lang="sl-SI" sz="2200" b="1" dirty="0">
                <a:latin typeface="+mn-lt"/>
                <a:cs typeface="Arial" panose="020B0604020202020204" pitchFamily="34" charset="0"/>
              </a:rPr>
              <a:t>SESTAVI SVOJE IME IN PRIIMEK, LAHKO IME SPREMLJEVALCA…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D2B2BE-073B-409C-9FC9-ACBD3FC9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291"/>
            <a:ext cx="10515600" cy="4482584"/>
          </a:xfrm>
        </p:spPr>
        <p:txBody>
          <a:bodyPr anchor="t">
            <a:normAutofit fontScale="70000" lnSpcReduction="20000"/>
          </a:bodyPr>
          <a:lstStyle/>
          <a:p>
            <a:pPr marL="0" indent="0" algn="just">
              <a:buNone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 – 10 sonožnih poskokov                                      </a:t>
            </a:r>
            <a:r>
              <a:rPr lang="sl-SI" b="1" dirty="0">
                <a:solidFill>
                  <a:srgbClr val="FFC000"/>
                </a:solidFill>
                <a:cs typeface="Arial" panose="020B0604020202020204" pitchFamily="34" charset="0"/>
              </a:rPr>
              <a:t>L – odkloni 5x v vsako smer </a:t>
            </a:r>
          </a:p>
          <a:p>
            <a:pPr marL="0" indent="0" algn="just">
              <a:buNone/>
            </a:pPr>
            <a:r>
              <a:rPr lang="sl-SI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 – 10x kroženje z rokami                                      </a:t>
            </a:r>
            <a:r>
              <a:rPr lang="sl-SI" b="1" dirty="0">
                <a:solidFill>
                  <a:schemeClr val="accent2"/>
                </a:solidFill>
                <a:cs typeface="Arial" panose="020B0604020202020204" pitchFamily="34" charset="0"/>
              </a:rPr>
              <a:t>M – zasuki z rokami v stran 10x</a:t>
            </a:r>
          </a:p>
          <a:p>
            <a:pPr marL="0" indent="0" algn="just">
              <a:buNone/>
            </a:pPr>
            <a:r>
              <a:rPr lang="sl-SI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 – 5 sklec                                                                  </a:t>
            </a:r>
            <a:r>
              <a:rPr lang="sl-SI" b="1" dirty="0">
                <a:solidFill>
                  <a:srgbClr val="92D050"/>
                </a:solidFill>
                <a:cs typeface="Arial" panose="020B0604020202020204" pitchFamily="34" charset="0"/>
              </a:rPr>
              <a:t>N – 20x visoki skiping na mestu</a:t>
            </a:r>
          </a:p>
          <a:p>
            <a:pPr marL="0" indent="0" algn="just">
              <a:buNone/>
            </a:pPr>
            <a:r>
              <a:rPr lang="sl-SI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Č – 10 zajčjih poskokov                                           </a:t>
            </a:r>
            <a:r>
              <a:rPr lang="sl-SI" b="1" dirty="0">
                <a:solidFill>
                  <a:srgbClr val="7030A0"/>
                </a:solidFill>
                <a:cs typeface="Arial" panose="020B0604020202020204" pitchFamily="34" charset="0"/>
              </a:rPr>
              <a:t>O – 5 vojaških poskokov </a:t>
            </a:r>
          </a:p>
          <a:p>
            <a:pPr marL="0" indent="0" algn="just">
              <a:buNone/>
            </a:pPr>
            <a:r>
              <a:rPr lang="sl-SI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 – hoja v čepo nekaj metrov                                </a:t>
            </a:r>
            <a:r>
              <a:rPr lang="sl-SI" b="1" dirty="0">
                <a:solidFill>
                  <a:srgbClr val="FF66CC"/>
                </a:solidFill>
                <a:cs typeface="Arial" panose="020B0604020202020204" pitchFamily="34" charset="0"/>
              </a:rPr>
              <a:t>P – 10x kroženje z rokami nazaj</a:t>
            </a:r>
          </a:p>
          <a:p>
            <a:pPr marL="0" indent="0" algn="just">
              <a:buNone/>
            </a:pPr>
            <a:r>
              <a:rPr lang="sl-SI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E – 10 poskokov po desni nogi                              </a:t>
            </a:r>
            <a:r>
              <a:rPr lang="sl-SI" b="1" dirty="0">
                <a:cs typeface="Arial" panose="020B0604020202020204" pitchFamily="34" charset="0"/>
              </a:rPr>
              <a:t>R – hoja po vseh štirih nazaj (15 sekund)</a:t>
            </a:r>
          </a:p>
          <a:p>
            <a:pPr marL="0" indent="0" algn="just">
              <a:buNone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 – hoja po vseh štirih (15 sekund)                       </a:t>
            </a:r>
            <a:r>
              <a:rPr lang="sl-SI" b="1" dirty="0">
                <a:solidFill>
                  <a:srgbClr val="660066"/>
                </a:solidFill>
                <a:cs typeface="Arial" panose="020B0604020202020204" pitchFamily="34" charset="0"/>
              </a:rPr>
              <a:t>S – 10 bočnih poskokov</a:t>
            </a:r>
          </a:p>
          <a:p>
            <a:pPr marL="0" indent="0" algn="just">
              <a:buNone/>
            </a:pPr>
            <a:r>
              <a:rPr lang="sl-SI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 – 10 visokih sonožnih poskokov                        </a:t>
            </a:r>
            <a:r>
              <a:rPr lang="sl-SI" b="1" dirty="0">
                <a:solidFill>
                  <a:srgbClr val="A50021"/>
                </a:solidFill>
                <a:cs typeface="Arial" panose="020B0604020202020204" pitchFamily="34" charset="0"/>
              </a:rPr>
              <a:t>Š – </a:t>
            </a:r>
            <a:r>
              <a:rPr lang="sl-SI" b="1" dirty="0" err="1">
                <a:solidFill>
                  <a:srgbClr val="A50021"/>
                </a:solidFill>
                <a:cs typeface="Arial" panose="020B0604020202020204" pitchFamily="34" charset="0"/>
              </a:rPr>
              <a:t>hopsanje</a:t>
            </a:r>
            <a:r>
              <a:rPr lang="sl-SI" b="1" dirty="0">
                <a:solidFill>
                  <a:srgbClr val="A50021"/>
                </a:solidFill>
                <a:cs typeface="Arial" panose="020B0604020202020204" pitchFamily="34" charset="0"/>
              </a:rPr>
              <a:t> na mestu</a:t>
            </a:r>
          </a:p>
          <a:p>
            <a:pPr marL="0" indent="0" algn="just">
              <a:buNone/>
            </a:pPr>
            <a:r>
              <a:rPr lang="sl-SI" b="1" dirty="0">
                <a:solidFill>
                  <a:srgbClr val="C00000"/>
                </a:solidFill>
                <a:cs typeface="Arial" panose="020B0604020202020204" pitchFamily="34" charset="0"/>
              </a:rPr>
              <a:t>H – 10 poskokov po levi nogi                                 </a:t>
            </a:r>
            <a:r>
              <a:rPr lang="sl-SI" b="1" dirty="0">
                <a:solidFill>
                  <a:srgbClr val="0033CC"/>
                </a:solidFill>
                <a:cs typeface="Arial" panose="020B0604020202020204" pitchFamily="34" charset="0"/>
              </a:rPr>
              <a:t>T  - 10x dvigovanje iztegnjenih nog v </a:t>
            </a:r>
            <a:r>
              <a:rPr lang="sl-SI" b="1" dirty="0" err="1">
                <a:solidFill>
                  <a:srgbClr val="0033CC"/>
                </a:solidFill>
                <a:cs typeface="Arial" panose="020B0604020202020204" pitchFamily="34" charset="0"/>
              </a:rPr>
              <a:t>sedu</a:t>
            </a:r>
            <a:endParaRPr lang="sl-SI" b="1" dirty="0">
              <a:solidFill>
                <a:srgbClr val="0033CC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 – 15x kroženje s trupom                                       </a:t>
            </a:r>
            <a:r>
              <a:rPr lang="sl-SI" b="1" dirty="0">
                <a:solidFill>
                  <a:srgbClr val="CC00CC"/>
                </a:solidFill>
                <a:cs typeface="Arial" panose="020B0604020202020204" pitchFamily="34" charset="0"/>
              </a:rPr>
              <a:t>U – 5 poskokov v počepu</a:t>
            </a:r>
          </a:p>
          <a:p>
            <a:pPr marL="0" indent="0" algn="just">
              <a:buNone/>
            </a:pPr>
            <a:r>
              <a:rPr lang="sl-SI" b="1" dirty="0">
                <a:solidFill>
                  <a:srgbClr val="FF0000"/>
                </a:solidFill>
                <a:cs typeface="Arial" panose="020B0604020202020204" pitchFamily="34" charset="0"/>
              </a:rPr>
              <a:t>J – 10 počepov                                                          </a:t>
            </a:r>
            <a:r>
              <a:rPr lang="sl-SI" b="1" dirty="0">
                <a:solidFill>
                  <a:srgbClr val="FF3300"/>
                </a:solidFill>
                <a:cs typeface="Arial" panose="020B0604020202020204" pitchFamily="34" charset="0"/>
              </a:rPr>
              <a:t>V – tek na mestu 10 sekund</a:t>
            </a:r>
          </a:p>
          <a:p>
            <a:pPr marL="0" indent="0" algn="just">
              <a:buNone/>
            </a:pPr>
            <a:r>
              <a:rPr lang="sl-SI" b="1" dirty="0">
                <a:cs typeface="Arial" panose="020B0604020202020204" pitchFamily="34" charset="0"/>
              </a:rPr>
              <a:t>K – 5 izpadnih korakov naprej z vsako nogo       </a:t>
            </a:r>
            <a:r>
              <a:rPr lang="sl-SI" b="1" dirty="0">
                <a:solidFill>
                  <a:srgbClr val="00CC00"/>
                </a:solidFill>
                <a:cs typeface="Arial" panose="020B0604020202020204" pitchFamily="34" charset="0"/>
              </a:rPr>
              <a:t>Z – hoja nazaj v čepu nekaj metrov</a:t>
            </a:r>
          </a:p>
          <a:p>
            <a:pPr marL="0" indent="0" algn="just">
              <a:buNone/>
            </a:pPr>
            <a:r>
              <a:rPr lang="sl-SI" b="1" dirty="0">
                <a:cs typeface="Arial" panose="020B0604020202020204" pitchFamily="34" charset="0"/>
              </a:rPr>
              <a:t>                                                                                      Ž – položaj deska 15 sekund</a:t>
            </a:r>
          </a:p>
        </p:txBody>
      </p:sp>
    </p:spTree>
    <p:extLst>
      <p:ext uri="{BB962C8B-B14F-4D97-AF65-F5344CB8AC3E}">
        <p14:creationId xmlns:p14="http://schemas.microsoft.com/office/powerpoint/2010/main" val="351109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: zaokroženi vogali 2">
            <a:extLst>
              <a:ext uri="{FF2B5EF4-FFF2-40B4-BE49-F238E27FC236}">
                <a16:creationId xmlns:a16="http://schemas.microsoft.com/office/drawing/2014/main" id="{85C85B8A-8638-4183-9085-64E89CE71B37}"/>
              </a:ext>
            </a:extLst>
          </p:cNvPr>
          <p:cNvSpPr/>
          <p:nvPr/>
        </p:nvSpPr>
        <p:spPr>
          <a:xfrm>
            <a:off x="838200" y="266701"/>
            <a:ext cx="10258425" cy="61436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GIBALNI IZZIV 7</a:t>
            </a:r>
          </a:p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 točk: 3 točke</a:t>
            </a:r>
          </a:p>
          <a:p>
            <a:pPr algn="ctr"/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VZDRŽLJIVOSTNI TEK</a:t>
            </a:r>
          </a:p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Izmeriš razdaljo 40 metrov in na vsaki strani postaviš označbo – oviro, okoli katere boš tekel/a. Na štartu si pripraviš 15 žogic, kamnov, storžev ali česa podobnega.</a:t>
            </a:r>
          </a:p>
          <a:p>
            <a:pPr algn="ctr"/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Naloga je takšna, da moraš v 8 minutah čim več kamnov prenesti od začetne do končne točke. Vsakič lahko neseš samo en kamen, katerega odložiš na označeno mesto pri končni točki. </a:t>
            </a:r>
          </a:p>
          <a:p>
            <a:pPr algn="ctr"/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Takoj po končanem teku si izmeri srčni utrip. To narediš tako, da poiščeš utrip na vratu ali zapestju in šteješ utripe v času 15sekund. Število utripov pomnožiš s 4 in dobil/a boš tvoj SU v minuti. V delovni list zabeleži svoj rezultat – število pretečenih razdalj (prenesenih kamnov) v 8 minutah in izmerjeni srčni utrip. </a:t>
            </a:r>
          </a:p>
          <a:p>
            <a:pPr algn="ctr"/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navodila in demonstracija vzdržljivostnega teka je v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POVEZAVI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95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3886</TotalTime>
  <Words>845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Officeova tema</vt:lpstr>
      <vt:lpstr>ŠPORTNI DAN IZZIVOV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GIBALNI IZZIV 6 Število točk: 2 točki SESTAVI SVOJE IME IN PRIIMEK, LAHKO IME SPREMLJEVALCA…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POUK ŠPORTA MALO DRUGAČE</dc:title>
  <dc:creator>Uporabnik sistema Windows</dc:creator>
  <cp:lastModifiedBy>thmight</cp:lastModifiedBy>
  <cp:revision>65</cp:revision>
  <dcterms:created xsi:type="dcterms:W3CDTF">2020-03-20T16:47:48Z</dcterms:created>
  <dcterms:modified xsi:type="dcterms:W3CDTF">2021-03-31T09:28:47Z</dcterms:modified>
</cp:coreProperties>
</file>