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9" r:id="rId1"/>
    <p:sldMasterId id="2147483827" r:id="rId2"/>
    <p:sldMasterId id="2147483839" r:id="rId3"/>
  </p:sldMasterIdLst>
  <p:sldIdLst>
    <p:sldId id="256" r:id="rId4"/>
    <p:sldId id="258" r:id="rId5"/>
    <p:sldId id="257" r:id="rId6"/>
    <p:sldId id="266" r:id="rId7"/>
    <p:sldId id="259" r:id="rId8"/>
    <p:sldId id="260" r:id="rId9"/>
    <p:sldId id="261" r:id="rId10"/>
    <p:sldId id="262" r:id="rId11"/>
    <p:sldId id="269" r:id="rId12"/>
    <p:sldId id="263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36AE67B-DA5B-4B0B-99AF-B9AC2B5A1C78}" type="datetimeFigureOut">
              <a:rPr lang="sl-SI" smtClean="0"/>
              <a:t>19. 01. 2021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A310244-35D5-4CB0-A4FD-09C6A476CC48}" type="slidenum">
              <a:rPr lang="sl-SI" smtClean="0"/>
              <a:t>‹#›</a:t>
            </a:fld>
            <a:endParaRPr lang="sl-SI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2625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AE67B-DA5B-4B0B-99AF-B9AC2B5A1C78}" type="datetimeFigureOut">
              <a:rPr lang="sl-SI" smtClean="0"/>
              <a:t>19. 01. 2021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10244-35D5-4CB0-A4FD-09C6A476CC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7742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AE67B-DA5B-4B0B-99AF-B9AC2B5A1C78}" type="datetimeFigureOut">
              <a:rPr lang="sl-SI" smtClean="0"/>
              <a:t>19. 01. 2021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10244-35D5-4CB0-A4FD-09C6A476CC48}" type="slidenum">
              <a:rPr lang="sl-SI" smtClean="0"/>
              <a:t>‹#›</a:t>
            </a:fld>
            <a:endParaRPr lang="sl-SI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724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AE67B-DA5B-4B0B-99AF-B9AC2B5A1C78}" type="datetimeFigureOut">
              <a:rPr lang="sl-SI" smtClean="0"/>
              <a:t>19. 01. 2021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10244-35D5-4CB0-A4FD-09C6A476CC48}" type="slidenum">
              <a:rPr lang="sl-SI" smtClean="0"/>
              <a:t>‹#›</a:t>
            </a:fld>
            <a:endParaRPr lang="sl-SI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71462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AE67B-DA5B-4B0B-99AF-B9AC2B5A1C78}" type="datetimeFigureOut">
              <a:rPr lang="sl-SI" smtClean="0"/>
              <a:t>19. 01. 2021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10244-35D5-4CB0-A4FD-09C6A476CC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443288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AE67B-DA5B-4B0B-99AF-B9AC2B5A1C78}" type="datetimeFigureOut">
              <a:rPr lang="sl-SI" smtClean="0"/>
              <a:t>19. 01. 2021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10244-35D5-4CB0-A4FD-09C6A476CC48}" type="slidenum">
              <a:rPr lang="sl-SI" smtClean="0"/>
              <a:t>‹#›</a:t>
            </a:fld>
            <a:endParaRPr lang="sl-SI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01365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AE67B-DA5B-4B0B-99AF-B9AC2B5A1C78}" type="datetimeFigureOut">
              <a:rPr lang="sl-SI" smtClean="0"/>
              <a:t>19. 01. 2021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10244-35D5-4CB0-A4FD-09C6A476CC48}" type="slidenum">
              <a:rPr lang="sl-SI" smtClean="0"/>
              <a:t>‹#›</a:t>
            </a:fld>
            <a:endParaRPr lang="sl-SI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68669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AE67B-DA5B-4B0B-99AF-B9AC2B5A1C78}" type="datetimeFigureOut">
              <a:rPr lang="sl-SI" smtClean="0"/>
              <a:t>19. 01. 2021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10244-35D5-4CB0-A4FD-09C6A476CC48}" type="slidenum">
              <a:rPr lang="sl-SI" smtClean="0"/>
              <a:t>‹#›</a:t>
            </a:fld>
            <a:endParaRPr lang="sl-SI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04349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AE67B-DA5B-4B0B-99AF-B9AC2B5A1C78}" type="datetimeFigureOut">
              <a:rPr lang="sl-SI" smtClean="0"/>
              <a:t>19. 01. 2021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10244-35D5-4CB0-A4FD-09C6A476CC48}" type="slidenum">
              <a:rPr lang="sl-SI" smtClean="0"/>
              <a:t>‹#›</a:t>
            </a:fld>
            <a:endParaRPr lang="sl-SI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09564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21B0CB7-9C9B-42A9-A570-EC3F69FCA8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CED436D-2C7A-430C-85B2-0869709D51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2E571282-BFBD-45EB-BA9A-4E528DED6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D8FA3-B6BD-45FE-B056-1BCBD10F4BC2}" type="datetimeFigureOut">
              <a:rPr lang="sl-SI" smtClean="0"/>
              <a:t>19. 01. 2021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5889095-A5D5-4B45-BDFC-3771F7915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0370FDE8-DD29-4AB7-BE71-C51ED6F86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653BF-94D0-4736-B174-6905FBE33D0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45497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35FDDBD-2376-442F-8CC8-0BB76F8EB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D1B179F-98D4-49A1-B006-C0A86011C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545F4FAA-F361-40E2-B83D-D9213BD4E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D8FA3-B6BD-45FE-B056-1BCBD10F4BC2}" type="datetimeFigureOut">
              <a:rPr lang="sl-SI" smtClean="0"/>
              <a:t>19. 01. 2021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28F0FDC-4FDD-4DAE-B802-15CEA413F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F010ED4D-BB40-4940-9B2D-4AA917B09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653BF-94D0-4736-B174-6905FBE33D0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4623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AE67B-DA5B-4B0B-99AF-B9AC2B5A1C78}" type="datetimeFigureOut">
              <a:rPr lang="sl-SI" smtClean="0"/>
              <a:t>19. 01. 2021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10244-35D5-4CB0-A4FD-09C6A476CC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067102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95FF27B-CB1D-46A4-BF85-AB194C328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45D67F6A-4EAF-4925-B36F-1E2DD1DF57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9B6C993-D76D-402F-A676-75B7598F3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D8FA3-B6BD-45FE-B056-1BCBD10F4BC2}" type="datetimeFigureOut">
              <a:rPr lang="sl-SI" smtClean="0"/>
              <a:t>19. 01. 2021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B6582EAD-7188-4E62-9BF7-D510BC271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D7BF35AA-AD49-4B19-B1FE-F50CDE748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653BF-94D0-4736-B174-6905FBE33D0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039301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48AA503-53AB-49ED-BCA3-6455FB76F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F28FEA1-8D61-4165-9B65-75CBDCA6EB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A201FA7B-7D28-423F-8591-D365E1B704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EE1CCD48-2659-428E-947B-B7D8B8020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D8FA3-B6BD-45FE-B056-1BCBD10F4BC2}" type="datetimeFigureOut">
              <a:rPr lang="sl-SI" smtClean="0"/>
              <a:t>19. 01. 2021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2A0F6E9F-70E8-46B3-ACA8-95DC15F2B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CEEB2D6C-81D1-43F2-BE76-F25238A6F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653BF-94D0-4736-B174-6905FBE33D0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423405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817130F-0193-4B30-B653-1E7797EB0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51F3D7C0-EE2C-41BE-B873-3D006C0E4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E3B25F7B-F603-4C61-954A-B06B90CE21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F1924BD2-CB55-40AE-8691-ACE35018F5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02BFE2C1-560C-40C4-9655-1B24B75BC7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A50D2405-BC17-4E96-B529-CBF93A5F2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D8FA3-B6BD-45FE-B056-1BCBD10F4BC2}" type="datetimeFigureOut">
              <a:rPr lang="sl-SI" smtClean="0"/>
              <a:t>19. 01. 2021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BC460DCA-201E-4806-9646-B59C55FA1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B77D7C29-28BD-4928-9BFB-074E4EB1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653BF-94D0-4736-B174-6905FBE33D0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590646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A24FB72-57B0-499D-B4EF-ED7F7310E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2EA70429-76AB-4A1B-9B7C-378504B28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D8FA3-B6BD-45FE-B056-1BCBD10F4BC2}" type="datetimeFigureOut">
              <a:rPr lang="sl-SI" smtClean="0"/>
              <a:t>19. 01. 2021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006B9C8C-5157-4479-8A81-A0AFBDD52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CBB29A50-5E40-4BC0-9300-E1F8217BB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653BF-94D0-4736-B174-6905FBE33D0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393116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6F1FED60-C0C5-4FCE-A906-4D6E059DE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D8FA3-B6BD-45FE-B056-1BCBD10F4BC2}" type="datetimeFigureOut">
              <a:rPr lang="sl-SI" smtClean="0"/>
              <a:t>19. 01. 2021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6DE53D26-168A-4EEC-8984-95C6145D2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1EEFB25C-C65C-4BAD-A280-B76F28ACE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653BF-94D0-4736-B174-6905FBE33D0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823393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6A300CD-83C0-49AC-B429-CC905E987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4022C83-A4C3-4C19-AD7C-241431D1D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2350F226-0356-42A1-A8A4-BEF8396486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FC6EA14F-9896-4688-A0E4-E3B14D95C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D8FA3-B6BD-45FE-B056-1BCBD10F4BC2}" type="datetimeFigureOut">
              <a:rPr lang="sl-SI" smtClean="0"/>
              <a:t>19. 01. 2021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F8E7EFA6-0C6A-4D8A-830A-C035A230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2A0B5D24-313E-4198-A6A1-986C6A4D5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653BF-94D0-4736-B174-6905FBE33D0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359773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DF44700-D860-4A48-B7DF-BAB528BE4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D73876E0-E12F-4671-BE98-CEE5A295F2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AD68AF66-F1BA-4036-B125-24F29810EA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0C3E6110-2FC6-469F-918E-D9224A484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D8FA3-B6BD-45FE-B056-1BCBD10F4BC2}" type="datetimeFigureOut">
              <a:rPr lang="sl-SI" smtClean="0"/>
              <a:t>19. 01. 2021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ABBE1C94-DCB0-4837-84C8-7151C6F82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2B2BB338-6B36-4D17-80D3-1E514CC77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653BF-94D0-4736-B174-6905FBE33D0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576854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0389942-6EA6-4A91-8560-F298AE12E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4977D351-C0FC-434E-B58C-FEE676DD86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4A313067-FCAA-48A1-A5C7-1DB635035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D8FA3-B6BD-45FE-B056-1BCBD10F4BC2}" type="datetimeFigureOut">
              <a:rPr lang="sl-SI" smtClean="0"/>
              <a:t>19. 01. 2021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746BA047-DB9B-45E3-A32D-B444AB547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DDA62A10-AB02-42C6-B29E-2245E5DAE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653BF-94D0-4736-B174-6905FBE33D0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913780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DD2233B0-9733-4068-8C1D-6B4D17B512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D28D9AE6-96BE-4473-9F7C-8DE91D5E9E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82CAD812-3C88-48BC-A716-8DB40845A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D8FA3-B6BD-45FE-B056-1BCBD10F4BC2}" type="datetimeFigureOut">
              <a:rPr lang="sl-SI" smtClean="0"/>
              <a:t>19. 01. 2021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4BA1CD11-4920-47B7-92EE-AF01F7980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8C6568E2-9219-434A-A99A-4858C98DB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653BF-94D0-4736-B174-6905FBE33D0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091809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da uredite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1145-50E2-4541-900D-2827C8F36009}" type="datetimeFigureOut">
              <a:rPr lang="sl-SI" smtClean="0"/>
              <a:t>19. 01. 2021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E842E-2318-424F-B484-2CD0BC7D21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3430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AE67B-DA5B-4B0B-99AF-B9AC2B5A1C78}" type="datetimeFigureOut">
              <a:rPr lang="sl-SI" smtClean="0"/>
              <a:t>19. 01. 2021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10244-35D5-4CB0-A4FD-09C6A476CC48}" type="slidenum">
              <a:rPr lang="sl-SI" smtClean="0"/>
              <a:t>‹#›</a:t>
            </a:fld>
            <a:endParaRPr lang="sl-SI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52094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1145-50E2-4541-900D-2827C8F36009}" type="datetimeFigureOut">
              <a:rPr lang="sl-SI" smtClean="0"/>
              <a:t>19. 01. 2021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E842E-2318-424F-B484-2CD0BC7D21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163770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1145-50E2-4541-900D-2827C8F36009}" type="datetimeFigureOut">
              <a:rPr lang="sl-SI" smtClean="0"/>
              <a:t>19. 01. 2021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E842E-2318-424F-B484-2CD0BC7D21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703506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1145-50E2-4541-900D-2827C8F36009}" type="datetimeFigureOut">
              <a:rPr lang="sl-SI" smtClean="0"/>
              <a:t>19. 01. 2021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E842E-2318-424F-B484-2CD0BC7D21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089723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1145-50E2-4541-900D-2827C8F36009}" type="datetimeFigureOut">
              <a:rPr lang="sl-SI" smtClean="0"/>
              <a:t>19. 01. 2021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E842E-2318-424F-B484-2CD0BC7D21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213512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1145-50E2-4541-900D-2827C8F36009}" type="datetimeFigureOut">
              <a:rPr lang="sl-SI" smtClean="0"/>
              <a:t>19. 01. 2021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E842E-2318-424F-B484-2CD0BC7D21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519738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1145-50E2-4541-900D-2827C8F36009}" type="datetimeFigureOut">
              <a:rPr lang="sl-SI" smtClean="0"/>
              <a:t>19. 01. 2021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E842E-2318-424F-B484-2CD0BC7D21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21610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1145-50E2-4541-900D-2827C8F36009}" type="datetimeFigureOut">
              <a:rPr lang="sl-SI" smtClean="0"/>
              <a:t>19. 01. 2021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E842E-2318-424F-B484-2CD0BC7D21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566226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1145-50E2-4541-900D-2827C8F36009}" type="datetimeFigureOut">
              <a:rPr lang="sl-SI" smtClean="0"/>
              <a:t>19. 01. 2021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E842E-2318-424F-B484-2CD0BC7D21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762874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1145-50E2-4541-900D-2827C8F36009}" type="datetimeFigureOut">
              <a:rPr lang="sl-SI" smtClean="0"/>
              <a:t>19. 01. 2021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E842E-2318-424F-B484-2CD0BC7D21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178441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1145-50E2-4541-900D-2827C8F36009}" type="datetimeFigureOut">
              <a:rPr lang="sl-SI" smtClean="0"/>
              <a:t>19. 01. 2021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E842E-2318-424F-B484-2CD0BC7D21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62390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AE67B-DA5B-4B0B-99AF-B9AC2B5A1C78}" type="datetimeFigureOut">
              <a:rPr lang="sl-SI" smtClean="0"/>
              <a:t>19. 01. 2021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10244-35D5-4CB0-A4FD-09C6A476CC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01970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AE67B-DA5B-4B0B-99AF-B9AC2B5A1C78}" type="datetimeFigureOut">
              <a:rPr lang="sl-SI" smtClean="0"/>
              <a:t>19. 01. 2021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10244-35D5-4CB0-A4FD-09C6A476CC48}" type="slidenum">
              <a:rPr lang="sl-SI" smtClean="0"/>
              <a:t>‹#›</a:t>
            </a:fld>
            <a:endParaRPr lang="sl-SI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6101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AE67B-DA5B-4B0B-99AF-B9AC2B5A1C78}" type="datetimeFigureOut">
              <a:rPr lang="sl-SI" smtClean="0"/>
              <a:t>19. 01. 2021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10244-35D5-4CB0-A4FD-09C6A476CC48}" type="slidenum">
              <a:rPr lang="sl-SI" smtClean="0"/>
              <a:t>‹#›</a:t>
            </a:fld>
            <a:endParaRPr lang="sl-SI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622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AE67B-DA5B-4B0B-99AF-B9AC2B5A1C78}" type="datetimeFigureOut">
              <a:rPr lang="sl-SI" smtClean="0"/>
              <a:t>19. 01. 2021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10244-35D5-4CB0-A4FD-09C6A476CC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18708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AE67B-DA5B-4B0B-99AF-B9AC2B5A1C78}" type="datetimeFigureOut">
              <a:rPr lang="sl-SI" smtClean="0"/>
              <a:t>19. 01. 2021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10244-35D5-4CB0-A4FD-09C6A476CC48}" type="slidenum">
              <a:rPr lang="sl-SI" smtClean="0"/>
              <a:t>‹#›</a:t>
            </a:fld>
            <a:endParaRPr lang="sl-SI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6227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AE67B-DA5B-4B0B-99AF-B9AC2B5A1C78}" type="datetimeFigureOut">
              <a:rPr lang="sl-SI" smtClean="0"/>
              <a:t>19. 01. 2021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10244-35D5-4CB0-A4FD-09C6A476CC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32477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36AE67B-DA5B-4B0B-99AF-B9AC2B5A1C78}" type="datetimeFigureOut">
              <a:rPr lang="sl-SI" smtClean="0"/>
              <a:t>19. 01. 2021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A310244-35D5-4CB0-A4FD-09C6A476CC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8442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  <p:sldLayoutId id="2147483823" r:id="rId14"/>
    <p:sldLayoutId id="2147483824" r:id="rId15"/>
    <p:sldLayoutId id="2147483825" r:id="rId16"/>
    <p:sldLayoutId id="214748382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BCC5739F-7294-43CF-B344-8C8774AFB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0A055D94-E2B4-4F84-992F-EB6D74BCC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85CE853F-33CA-4356-91F5-5EE028D64E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D8FA3-B6BD-45FE-B056-1BCBD10F4BC2}" type="datetimeFigureOut">
              <a:rPr lang="sl-SI" smtClean="0"/>
              <a:t>19. 01. 2021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6469404E-303E-4A42-9F5A-CDEA2926D8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BE94912E-BCFD-4CB7-8431-084262185E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653BF-94D0-4736-B174-6905FBE33D0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02977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E1145-50E2-4541-900D-2827C8F36009}" type="datetimeFigureOut">
              <a:rPr lang="sl-SI" smtClean="0"/>
              <a:t>19. 01. 2021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E842E-2318-424F-B484-2CD0BC7D21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68693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hyperlink" Target="https://video.arnes.si/portal/asset.zul;arnesvideo=00549D232F6A515F52C028223C44982B?id=hhLcgVBVntBhYN8LMq9oLVWH&amp;jwsource=fb&amp;fbclid=IwAR3MQ59_gFAzjvfcRF8YtSryB6n5i0M9Q--ugj6XXijdWQ2rfjqRHdb3LZQ" TargetMode="Externa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youtube.com/watch?v=4kqZBFsre7M&amp;list=RD4kqZBFsre7M&amp;start_radio=1&amp;fbclid=IwAR1u_2yrHCSeGzDe4jXRmGysYWRBXePu_RO7J37DZqvRhjrT_4doiY_aPh4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D8FF7B5-40D7-4F51-960C-9D461DCF9F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4726" y="319596"/>
            <a:ext cx="7093341" cy="4802819"/>
          </a:xfrm>
        </p:spPr>
        <p:txBody>
          <a:bodyPr>
            <a:normAutofit/>
          </a:bodyPr>
          <a:lstStyle/>
          <a:p>
            <a:r>
              <a:rPr lang="sl-SI" dirty="0"/>
              <a:t>Športni dan</a:t>
            </a:r>
            <a:br>
              <a:rPr lang="sl-SI" dirty="0"/>
            </a:br>
            <a:r>
              <a:rPr lang="sl-SI" dirty="0"/>
              <a:t>„skupaj obhodimo Slovenijo“</a:t>
            </a:r>
            <a:br>
              <a:rPr lang="sl-SI" dirty="0"/>
            </a:br>
            <a:r>
              <a:rPr lang="sl-SI" dirty="0"/>
              <a:t>22.1.2021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07DC284A-CC8D-4402-A6D4-FAF72582C7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9508067" y="4932679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47459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A03CA9E-848F-4EE9-9B35-9A3A61E69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NAVODILA 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D4B2FEE-90E6-418E-B869-E149C2953B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8889" y="2168433"/>
            <a:ext cx="10017708" cy="4187979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sl-SI" sz="3300" dirty="0"/>
          </a:p>
          <a:p>
            <a:r>
              <a:rPr lang="sl-SI" sz="3300" dirty="0"/>
              <a:t>	</a:t>
            </a:r>
            <a:r>
              <a:rPr lang="sl-SI" sz="3400" dirty="0"/>
              <a:t>Pripravi si </a:t>
            </a:r>
            <a:r>
              <a:rPr lang="sl-SI" sz="3400" dirty="0" smtClean="0"/>
              <a:t>(</a:t>
            </a:r>
            <a:r>
              <a:rPr lang="sl-SI" sz="3400" dirty="0"/>
              <a:t> </a:t>
            </a:r>
            <a:r>
              <a:rPr lang="sl-SI" sz="3400" dirty="0" smtClean="0"/>
              <a:t>mlajši obvezno </a:t>
            </a:r>
            <a:r>
              <a:rPr lang="sl-SI" sz="3400" dirty="0"/>
              <a:t>skupaj s starši) načrt pohoda. Kje bo izhodiščna točka in kje tvoj cilj </a:t>
            </a:r>
            <a:r>
              <a:rPr lang="sl-SI" sz="3400" dirty="0" smtClean="0"/>
              <a:t>pohoda? </a:t>
            </a:r>
            <a:r>
              <a:rPr lang="sl-SI" sz="3400" dirty="0"/>
              <a:t>Za določanje števila kilometrov potrebuješ telefon (aplikacijo, ki beleži opravljene kilometre, </a:t>
            </a:r>
            <a:r>
              <a:rPr lang="sl-SI" sz="3400" dirty="0" err="1"/>
              <a:t>npr</a:t>
            </a:r>
            <a:r>
              <a:rPr lang="sl-SI" sz="3400" dirty="0"/>
              <a:t>: </a:t>
            </a:r>
            <a:r>
              <a:rPr lang="sl-SI" sz="3400" dirty="0" err="1"/>
              <a:t>Sports</a:t>
            </a:r>
            <a:r>
              <a:rPr lang="sl-SI" sz="3400" dirty="0"/>
              <a:t> </a:t>
            </a:r>
            <a:r>
              <a:rPr lang="sl-SI" sz="3400" dirty="0" err="1"/>
              <a:t>tracker</a:t>
            </a:r>
            <a:r>
              <a:rPr lang="sl-SI" sz="3400" dirty="0"/>
              <a:t>) ali športno uro</a:t>
            </a:r>
            <a:r>
              <a:rPr lang="sl-SI" sz="3400" dirty="0" smtClean="0"/>
              <a:t>.</a:t>
            </a:r>
          </a:p>
          <a:p>
            <a:r>
              <a:rPr lang="sl-SI" sz="3400" dirty="0" smtClean="0"/>
              <a:t>Če nimate nobene naprave, lahko računate, da pri normalni hoji v eni uri naredite 3 - 4 km.</a:t>
            </a:r>
            <a:endParaRPr lang="sl-SI" sz="3400" dirty="0"/>
          </a:p>
          <a:p>
            <a:r>
              <a:rPr lang="sl-SI" sz="3400" dirty="0"/>
              <a:t>	Poglej vremensko napoved ter poskrbi za primerno pohodno obutev in oblačila.</a:t>
            </a:r>
          </a:p>
          <a:p>
            <a:r>
              <a:rPr lang="sl-SI" sz="3400" dirty="0"/>
              <a:t>	Pripravi si nahrbtnik, v katerem naj bo: pijača, oblačila za preoblačenje, rezervne nogavice, kapa in rokavice, vreča za smeti, papirnati robčki, manjši komplet prve pomoči, kakšen priboljšek in obilo dobre volje.</a:t>
            </a:r>
          </a:p>
          <a:p>
            <a:r>
              <a:rPr lang="sl-SI" sz="3400" dirty="0"/>
              <a:t>	Po opravljenem pohodu pošlji </a:t>
            </a:r>
            <a:r>
              <a:rPr lang="sl-SI" sz="3400" dirty="0" smtClean="0"/>
              <a:t>na spletno stran pri športu ali na </a:t>
            </a:r>
            <a:r>
              <a:rPr lang="sl-SI" sz="3400" dirty="0" err="1" smtClean="0"/>
              <a:t>email</a:t>
            </a:r>
            <a:r>
              <a:rPr lang="sl-SI" sz="3400" dirty="0" smtClean="0"/>
              <a:t> </a:t>
            </a:r>
            <a:r>
              <a:rPr lang="sl-SI" sz="3400" dirty="0"/>
              <a:t>(ime in priimek, razred, prehojeni kilometri in kratek opis pohoda. Dovolj je, da napišeš npr.: okolica doma, Štajngrova s štartom na parkirišču OŠ, ipd.). </a:t>
            </a:r>
          </a:p>
          <a:p>
            <a:r>
              <a:rPr lang="sl-SI" sz="3400" dirty="0"/>
              <a:t>SVOJ REZULTAT VPIŠI SAMO ENKRAT!!!</a:t>
            </a:r>
          </a:p>
          <a:p>
            <a:r>
              <a:rPr lang="sl-SI" sz="3400" dirty="0"/>
              <a:t>	Zelo veseli bomo tudi kakšne fotografije iz pohoda, ki jo nama pošlješ. Iz prispelih fotografij bomo izdelali kolaž in ga objavili na spletni strani šole.</a:t>
            </a:r>
          </a:p>
          <a:p>
            <a:r>
              <a:rPr lang="sl-SI" sz="3400" dirty="0"/>
              <a:t>	Ali nam je uspelo osvojiti skupni cilj in kateri razredi so temu pripomogli </a:t>
            </a:r>
            <a:r>
              <a:rPr lang="sl-SI" sz="3400" dirty="0" smtClean="0"/>
              <a:t>največ, </a:t>
            </a:r>
            <a:r>
              <a:rPr lang="sl-SI" sz="3400" dirty="0"/>
              <a:t>bomo objavili v spletnih učilnicah.</a:t>
            </a:r>
          </a:p>
          <a:p>
            <a:r>
              <a:rPr lang="sl-SI" sz="3400" dirty="0"/>
              <a:t>SKUPAJ ZMOREMO!	 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97277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NALOGA 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295401" y="2420983"/>
            <a:ext cx="9601196" cy="3454885"/>
          </a:xfrm>
        </p:spPr>
        <p:txBody>
          <a:bodyPr>
            <a:normAutofit/>
          </a:bodyPr>
          <a:lstStyle/>
          <a:p>
            <a:r>
              <a:rPr lang="sl-SI" dirty="0" smtClean="0"/>
              <a:t>Nalogo oddajte na običajen način v spletno učilnico in sicer učiteljem športa  ( učenci od 6. – 9. razreda ) </a:t>
            </a:r>
            <a:r>
              <a:rPr lang="sl-SI" dirty="0" smtClean="0"/>
              <a:t>ali</a:t>
            </a:r>
            <a:r>
              <a:rPr lang="sl-SI" dirty="0" smtClean="0"/>
              <a:t> </a:t>
            </a:r>
            <a:r>
              <a:rPr lang="sl-SI" dirty="0" smtClean="0"/>
              <a:t>razredničarkam ( učenci od 2. do 5. razreda )</a:t>
            </a:r>
          </a:p>
          <a:p>
            <a:r>
              <a:rPr lang="sl-SI" dirty="0" smtClean="0"/>
              <a:t>Naloga vsebuje: </a:t>
            </a:r>
          </a:p>
          <a:p>
            <a:pPr>
              <a:buFontTx/>
              <a:buChar char="-"/>
            </a:pPr>
            <a:r>
              <a:rPr lang="sl-SI" dirty="0"/>
              <a:t>I</a:t>
            </a:r>
            <a:r>
              <a:rPr lang="sl-SI" dirty="0" smtClean="0"/>
              <a:t>me in priimek učenca</a:t>
            </a:r>
          </a:p>
          <a:p>
            <a:pPr>
              <a:buFontTx/>
              <a:buChar char="-"/>
            </a:pPr>
            <a:r>
              <a:rPr lang="sl-SI" dirty="0" smtClean="0"/>
              <a:t>Število članov pohoda</a:t>
            </a:r>
          </a:p>
          <a:p>
            <a:pPr>
              <a:buFontTx/>
              <a:buChar char="-"/>
            </a:pPr>
            <a:r>
              <a:rPr lang="sl-SI" dirty="0" smtClean="0"/>
              <a:t>Smer pohoda in približni km ( upoštevali bomo samo km šolskih otrok )</a:t>
            </a:r>
          </a:p>
          <a:p>
            <a:pPr>
              <a:buFontTx/>
              <a:buChar char="-"/>
            </a:pPr>
            <a:r>
              <a:rPr lang="sl-SI" dirty="0" smtClean="0"/>
              <a:t>SRENČO POT – BREZ NEZGOD – OSTANITE ZDRAVI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7457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87B22C0-F75F-4EAE-BE7C-E80B6004DE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spcAft>
                <a:spcPts val="1000"/>
              </a:spcAft>
            </a:pPr>
            <a:r>
              <a:rPr lang="sl-SI" sz="2400" b="1" dirty="0" smtClean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8.00</a:t>
            </a:r>
            <a:r>
              <a:rPr lang="sl-SI" sz="2400" dirty="0" smtClean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2400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VSTANEŠ IZ </a:t>
            </a:r>
            <a:r>
              <a:rPr lang="sl-SI" sz="2400" dirty="0" smtClean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POSTELJE, </a:t>
            </a:r>
            <a:r>
              <a:rPr lang="sl-SI" sz="2400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OPRAVIŠ JUTRANJO TELOVADBO IN </a:t>
            </a:r>
            <a:r>
              <a:rPr lang="sl-SI" sz="2400" dirty="0" smtClean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POSKRBIŠ ZA HIGIENO</a:t>
            </a:r>
            <a:r>
              <a:rPr lang="sl-SI" sz="2400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sl-SI" sz="2400" dirty="0">
                <a:solidFill>
                  <a:srgbClr val="595959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l-SI" sz="2400" dirty="0">
                <a:solidFill>
                  <a:srgbClr val="595959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l-SI" sz="3200" dirty="0"/>
              <a:t/>
            </a:r>
            <a:br>
              <a:rPr lang="sl-SI" sz="3200" dirty="0"/>
            </a:br>
            <a:endParaRPr lang="sl-SI" sz="3200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9FEECB4-2294-4A37-B313-431210DDE4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9872051" y="2308192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sl-SI" dirty="0"/>
          </a:p>
        </p:txBody>
      </p:sp>
      <p:pic>
        <p:nvPicPr>
          <p:cNvPr id="6" name="Slika 5" descr="ZNANSTVENO utemeljena JUTRANJA RUTINA, ki vam lahko pomaga do BOLJŠEGA  ŽIVLJENJA - Zdrava-Prehrana.si">
            <a:extLst>
              <a:ext uri="{FF2B5EF4-FFF2-40B4-BE49-F238E27FC236}">
                <a16:creationId xmlns:a16="http://schemas.microsoft.com/office/drawing/2014/main" id="{70AC08F0-09A7-4668-8D2F-8A62BD5A584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709" y="2769326"/>
            <a:ext cx="3873735" cy="25343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726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12DF472-D3C2-46EF-9226-38D2B2146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400" dirty="0"/>
              <a:t>Narediš pozdrav soncu ali 8 gimnastičnih vaj za raztezanje</a:t>
            </a:r>
          </a:p>
        </p:txBody>
      </p:sp>
      <p:pic>
        <p:nvPicPr>
          <p:cNvPr id="4" name="Označba mesta vsebine 3" descr="https://ucilnice.arnes.si/pluginfile.php/1845039/mod_resource/content/1/Pozdrav%20soncu.JPG">
            <a:extLst>
              <a:ext uri="{FF2B5EF4-FFF2-40B4-BE49-F238E27FC236}">
                <a16:creationId xmlns:a16="http://schemas.microsoft.com/office/drawing/2014/main" id="{3176E729-1A78-420F-ABDF-6CD83C913C3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4892" y="1863634"/>
            <a:ext cx="7646126" cy="42530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978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299A969-1B15-42C3-B265-3E8D752AFB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28368" y="3379562"/>
            <a:ext cx="4937937" cy="2505810"/>
          </a:xfrm>
        </p:spPr>
        <p:txBody>
          <a:bodyPr anchor="t">
            <a:normAutofit fontScale="90000"/>
          </a:bodyPr>
          <a:lstStyle/>
          <a:p>
            <a:pPr marL="285750" lvl="0" indent="-285750" algn="l" defTabSz="457200">
              <a:lnSpc>
                <a:spcPct val="106000"/>
              </a:lnSpc>
              <a:spcBef>
                <a:spcPct val="20000"/>
              </a:spcBef>
              <a:spcAft>
                <a:spcPts val="800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sl-SI" sz="5300" b="1" dirty="0" smtClean="0"/>
              <a:t>ZIMSKA TABATA </a:t>
            </a:r>
            <a:r>
              <a:rPr lang="sl-SI" sz="4400" dirty="0"/>
              <a:t/>
            </a:r>
            <a:br>
              <a:rPr lang="sl-SI" sz="4400" dirty="0"/>
            </a:br>
            <a:r>
              <a:rPr lang="sl-SI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https://video.arnes.si/portal/asset.zul;arnesvideo=00549D232F6A515F52C028223C44982B?id=hhLcgVBVntBhYN8LMq9oLVWH&amp;jwsource=fb&amp;fbclid=IwAR3MQ59_gFAzjvfcRF8YtSryB6n5i0M9Q--ugj6XXijdWQ2rfjqRHdb3LZQ</a:t>
            </a:r>
            <a:r>
              <a:rPr lang="sl-SI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sl-SI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l-SI" sz="4400" dirty="0"/>
              <a:t/>
            </a:r>
            <a:br>
              <a:rPr lang="sl-SI" sz="4400" dirty="0"/>
            </a:br>
            <a:endParaRPr lang="sl-SI" sz="4400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3382AF67-6494-46B4-ABEA-2AEC76A967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 flipV="1">
            <a:off x="8999793" y="7370130"/>
            <a:ext cx="133024" cy="45719"/>
          </a:xfrm>
        </p:spPr>
        <p:txBody>
          <a:bodyPr anchor="b">
            <a:normAutofit fontScale="25000" lnSpcReduction="20000"/>
          </a:bodyPr>
          <a:lstStyle/>
          <a:p>
            <a:pPr algn="l"/>
            <a:endParaRPr lang="sl-SI" sz="2000" dirty="0"/>
          </a:p>
        </p:txBody>
      </p:sp>
      <p:sp>
        <p:nvSpPr>
          <p:cNvPr id="24" name="Freeform: Shape 14">
            <a:extLst>
              <a:ext uri="{FF2B5EF4-FFF2-40B4-BE49-F238E27FC236}">
                <a16:creationId xmlns:a16="http://schemas.microsoft.com/office/drawing/2014/main" id="{2E2D6188-24E5-426A-BB2A-3FA2D6B9C3E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8331"/>
            <a:ext cx="3564638" cy="4569668"/>
          </a:xfrm>
          <a:custGeom>
            <a:avLst/>
            <a:gdLst>
              <a:gd name="connsiteX0" fmla="*/ 640080 w 3564638"/>
              <a:gd name="connsiteY0" fmla="*/ 0 h 4569668"/>
              <a:gd name="connsiteX1" fmla="*/ 3564638 w 3564638"/>
              <a:gd name="connsiteY1" fmla="*/ 2924558 h 4569668"/>
              <a:gd name="connsiteX2" fmla="*/ 3065170 w 3564638"/>
              <a:gd name="connsiteY2" fmla="*/ 4559707 h 4569668"/>
              <a:gd name="connsiteX3" fmla="*/ 3057720 w 3564638"/>
              <a:gd name="connsiteY3" fmla="*/ 4569668 h 4569668"/>
              <a:gd name="connsiteX4" fmla="*/ 0 w 3564638"/>
              <a:gd name="connsiteY4" fmla="*/ 4569668 h 4569668"/>
              <a:gd name="connsiteX5" fmla="*/ 0 w 3564638"/>
              <a:gd name="connsiteY5" fmla="*/ 72448 h 4569668"/>
              <a:gd name="connsiteX6" fmla="*/ 50679 w 3564638"/>
              <a:gd name="connsiteY6" fmla="*/ 59417 h 4569668"/>
              <a:gd name="connsiteX7" fmla="*/ 640080 w 3564638"/>
              <a:gd name="connsiteY7" fmla="*/ 0 h 456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: Shape 16">
            <a:extLst>
              <a:ext uri="{FF2B5EF4-FFF2-40B4-BE49-F238E27FC236}">
                <a16:creationId xmlns:a16="http://schemas.microsoft.com/office/drawing/2014/main" id="{F6E384F5-137A-40B1-97F0-694CC6ECD59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22218"/>
            <a:ext cx="3730752" cy="4735782"/>
          </a:xfrm>
          <a:custGeom>
            <a:avLst/>
            <a:gdLst>
              <a:gd name="connsiteX0" fmla="*/ 640080 w 3730752"/>
              <a:gd name="connsiteY0" fmla="*/ 0 h 4735782"/>
              <a:gd name="connsiteX1" fmla="*/ 3730752 w 3730752"/>
              <a:gd name="connsiteY1" fmla="*/ 3090672 h 4735782"/>
              <a:gd name="connsiteX2" fmla="*/ 3357725 w 3730752"/>
              <a:gd name="connsiteY2" fmla="*/ 4563870 h 4735782"/>
              <a:gd name="connsiteX3" fmla="*/ 3253285 w 3730752"/>
              <a:gd name="connsiteY3" fmla="*/ 4735782 h 4735782"/>
              <a:gd name="connsiteX4" fmla="*/ 0 w 3730752"/>
              <a:gd name="connsiteY4" fmla="*/ 4735782 h 4735782"/>
              <a:gd name="connsiteX5" fmla="*/ 0 w 3730752"/>
              <a:gd name="connsiteY5" fmla="*/ 67215 h 4735782"/>
              <a:gd name="connsiteX6" fmla="*/ 17202 w 3730752"/>
              <a:gd name="connsiteY6" fmla="*/ 62792 h 4735782"/>
              <a:gd name="connsiteX7" fmla="*/ 640080 w 3730752"/>
              <a:gd name="connsiteY7" fmla="*/ 0 h 473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0752" h="4735782">
                <a:moveTo>
                  <a:pt x="640080" y="0"/>
                </a:moveTo>
                <a:cubicBezTo>
                  <a:pt x="2347011" y="0"/>
                  <a:pt x="3730752" y="1383741"/>
                  <a:pt x="3730752" y="3090672"/>
                </a:cubicBezTo>
                <a:cubicBezTo>
                  <a:pt x="3730752" y="3624088"/>
                  <a:pt x="3595621" y="4125943"/>
                  <a:pt x="3357725" y="4563870"/>
                </a:cubicBezTo>
                <a:lnTo>
                  <a:pt x="3253285" y="4735782"/>
                </a:lnTo>
                <a:lnTo>
                  <a:pt x="0" y="4735782"/>
                </a:lnTo>
                <a:lnTo>
                  <a:pt x="0" y="67215"/>
                </a:lnTo>
                <a:lnTo>
                  <a:pt x="17202" y="62792"/>
                </a:lnTo>
                <a:cubicBezTo>
                  <a:pt x="218397" y="21621"/>
                  <a:pt x="426714" y="0"/>
                  <a:pt x="64008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Freeform: Shape 18">
            <a:extLst>
              <a:ext uri="{FF2B5EF4-FFF2-40B4-BE49-F238E27FC236}">
                <a16:creationId xmlns:a16="http://schemas.microsoft.com/office/drawing/2014/main" id="{9DBC4630-03DA-474F-BBCB-BA3AE6B317A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1982" y="-4332"/>
            <a:ext cx="4242816" cy="2454158"/>
          </a:xfrm>
          <a:custGeom>
            <a:avLst/>
            <a:gdLst>
              <a:gd name="connsiteX0" fmla="*/ 28633 w 4242816"/>
              <a:gd name="connsiteY0" fmla="*/ 0 h 2454158"/>
              <a:gd name="connsiteX1" fmla="*/ 4214183 w 4242816"/>
              <a:gd name="connsiteY1" fmla="*/ 0 h 2454158"/>
              <a:gd name="connsiteX2" fmla="*/ 4231864 w 4242816"/>
              <a:gd name="connsiteY2" fmla="*/ 115848 h 2454158"/>
              <a:gd name="connsiteX3" fmla="*/ 4242816 w 4242816"/>
              <a:gd name="connsiteY3" fmla="*/ 332750 h 2454158"/>
              <a:gd name="connsiteX4" fmla="*/ 2121408 w 4242816"/>
              <a:gd name="connsiteY4" fmla="*/ 2454158 h 2454158"/>
              <a:gd name="connsiteX5" fmla="*/ 0 w 4242816"/>
              <a:gd name="connsiteY5" fmla="*/ 332750 h 2454158"/>
              <a:gd name="connsiteX6" fmla="*/ 10953 w 4242816"/>
              <a:gd name="connsiteY6" fmla="*/ 115848 h 245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2816" h="2454158">
                <a:moveTo>
                  <a:pt x="28633" y="0"/>
                </a:moveTo>
                <a:lnTo>
                  <a:pt x="4214183" y="0"/>
                </a:lnTo>
                <a:lnTo>
                  <a:pt x="4231864" y="115848"/>
                </a:lnTo>
                <a:cubicBezTo>
                  <a:pt x="4239106" y="187164"/>
                  <a:pt x="4242816" y="259524"/>
                  <a:pt x="4242816" y="332750"/>
                </a:cubicBezTo>
                <a:cubicBezTo>
                  <a:pt x="4242816" y="1504371"/>
                  <a:pt x="3293029" y="2454158"/>
                  <a:pt x="2121408" y="2454158"/>
                </a:cubicBezTo>
                <a:cubicBezTo>
                  <a:pt x="949787" y="2454158"/>
                  <a:pt x="0" y="1504371"/>
                  <a:pt x="0" y="332750"/>
                </a:cubicBezTo>
                <a:cubicBezTo>
                  <a:pt x="0" y="259524"/>
                  <a:pt x="3710" y="187164"/>
                  <a:pt x="10953" y="11584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Freeform: Shape 20">
            <a:extLst>
              <a:ext uri="{FF2B5EF4-FFF2-40B4-BE49-F238E27FC236}">
                <a16:creationId xmlns:a16="http://schemas.microsoft.com/office/drawing/2014/main" id="{1208BC59-C84F-483F-80CD-FAEC74229B9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6573" y="0"/>
            <a:ext cx="3913632" cy="2285234"/>
          </a:xfrm>
          <a:custGeom>
            <a:avLst/>
            <a:gdLst>
              <a:gd name="connsiteX0" fmla="*/ 29691 w 3913632"/>
              <a:gd name="connsiteY0" fmla="*/ 0 h 2285234"/>
              <a:gd name="connsiteX1" fmla="*/ 3883942 w 3913632"/>
              <a:gd name="connsiteY1" fmla="*/ 0 h 2285234"/>
              <a:gd name="connsiteX2" fmla="*/ 3903529 w 3913632"/>
              <a:gd name="connsiteY2" fmla="*/ 128345 h 2285234"/>
              <a:gd name="connsiteX3" fmla="*/ 3913632 w 3913632"/>
              <a:gd name="connsiteY3" fmla="*/ 328418 h 2285234"/>
              <a:gd name="connsiteX4" fmla="*/ 1956816 w 3913632"/>
              <a:gd name="connsiteY4" fmla="*/ 2285234 h 2285234"/>
              <a:gd name="connsiteX5" fmla="*/ 0 w 3913632"/>
              <a:gd name="connsiteY5" fmla="*/ 328418 h 2285234"/>
              <a:gd name="connsiteX6" fmla="*/ 10103 w 3913632"/>
              <a:gd name="connsiteY6" fmla="*/ 128345 h 2285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9BD806D5-FFC1-430D-93E8-3BD8ABF665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7694" y="216000"/>
            <a:ext cx="2058881" cy="1495233"/>
          </a:xfrm>
          <a:prstGeom prst="rect">
            <a:avLst/>
          </a:prstGeom>
        </p:spPr>
      </p:pic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A1DABD52-05DF-4F31-AFB9-B330D8BE46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25559" y="725908"/>
            <a:ext cx="2852928" cy="2852928"/>
          </a:xfrm>
          <a:custGeom>
            <a:avLst/>
            <a:gdLst>
              <a:gd name="connsiteX0" fmla="*/ 1426464 w 2852928"/>
              <a:gd name="connsiteY0" fmla="*/ 0 h 2852928"/>
              <a:gd name="connsiteX1" fmla="*/ 2852928 w 2852928"/>
              <a:gd name="connsiteY1" fmla="*/ 1426464 h 2852928"/>
              <a:gd name="connsiteX2" fmla="*/ 1426464 w 2852928"/>
              <a:gd name="connsiteY2" fmla="*/ 2852928 h 2852928"/>
              <a:gd name="connsiteX3" fmla="*/ 0 w 2852928"/>
              <a:gd name="connsiteY3" fmla="*/ 1426464 h 2852928"/>
              <a:gd name="connsiteX4" fmla="*/ 1426464 w 2852928"/>
              <a:gd name="connsiteY4" fmla="*/ 0 h 2852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8418A25-6EAC-4140-BFE6-284E1925B5E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60967" y="561316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CFEFFC4F-9E0C-44B0-A5FB-B259603A8C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2789" y="1480949"/>
            <a:ext cx="1939835" cy="1413308"/>
          </a:xfrm>
          <a:prstGeom prst="rect">
            <a:avLst/>
          </a:prstGeom>
        </p:spPr>
      </p:pic>
      <p:pic>
        <p:nvPicPr>
          <p:cNvPr id="5" name="Slika 4" descr="Slika, ki vsebuje besede besedilo&#10;&#10;Opis je samodejno ustvarjen">
            <a:extLst>
              <a:ext uri="{FF2B5EF4-FFF2-40B4-BE49-F238E27FC236}">
                <a16:creationId xmlns:a16="http://schemas.microsoft.com/office/drawing/2014/main" id="{B7534A00-8835-40C5-A758-239B66B697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43" y="3635429"/>
            <a:ext cx="2329136" cy="2511197"/>
          </a:xfrm>
          <a:prstGeom prst="rect">
            <a:avLst/>
          </a:prstGeom>
        </p:spPr>
      </p:pic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6B9D64DB-4D5C-4A91-B45F-F301E3174F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2568" y="-4332"/>
            <a:ext cx="3439432" cy="3550083"/>
          </a:xfrm>
          <a:custGeom>
            <a:avLst/>
            <a:gdLst>
              <a:gd name="connsiteX0" fmla="*/ 115336 w 3439432"/>
              <a:gd name="connsiteY0" fmla="*/ 0 h 3550083"/>
              <a:gd name="connsiteX1" fmla="*/ 3439432 w 3439432"/>
              <a:gd name="connsiteY1" fmla="*/ 0 h 3550083"/>
              <a:gd name="connsiteX2" fmla="*/ 3439432 w 3439432"/>
              <a:gd name="connsiteY2" fmla="*/ 3462762 h 3550083"/>
              <a:gd name="connsiteX3" fmla="*/ 3318024 w 3439432"/>
              <a:gd name="connsiteY3" fmla="*/ 3493980 h 3550083"/>
              <a:gd name="connsiteX4" fmla="*/ 2761488 w 3439432"/>
              <a:gd name="connsiteY4" fmla="*/ 3550083 h 3550083"/>
              <a:gd name="connsiteX5" fmla="*/ 0 w 3439432"/>
              <a:gd name="connsiteY5" fmla="*/ 788595 h 3550083"/>
              <a:gd name="connsiteX6" fmla="*/ 70713 w 3439432"/>
              <a:gd name="connsiteY6" fmla="*/ 164949 h 355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9432" h="3550083">
                <a:moveTo>
                  <a:pt x="115336" y="0"/>
                </a:moveTo>
                <a:lnTo>
                  <a:pt x="3439432" y="0"/>
                </a:lnTo>
                <a:lnTo>
                  <a:pt x="3439432" y="3462762"/>
                </a:lnTo>
                <a:lnTo>
                  <a:pt x="3318024" y="3493980"/>
                </a:lnTo>
                <a:cubicBezTo>
                  <a:pt x="3138258" y="3530765"/>
                  <a:pt x="2952129" y="3550083"/>
                  <a:pt x="2761488" y="3550083"/>
                </a:cubicBezTo>
                <a:cubicBezTo>
                  <a:pt x="1236360" y="3550083"/>
                  <a:pt x="0" y="2313723"/>
                  <a:pt x="0" y="788595"/>
                </a:cubicBezTo>
                <a:cubicBezTo>
                  <a:pt x="0" y="574124"/>
                  <a:pt x="24450" y="365364"/>
                  <a:pt x="70713" y="164949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E4F04B5-4D4A-4F70-8549-384AF53513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8761" y="-4330"/>
            <a:ext cx="3273238" cy="3383891"/>
          </a:xfrm>
          <a:custGeom>
            <a:avLst/>
            <a:gdLst>
              <a:gd name="connsiteX0" fmla="*/ 122841 w 3273238"/>
              <a:gd name="connsiteY0" fmla="*/ 0 h 3383891"/>
              <a:gd name="connsiteX1" fmla="*/ 3273238 w 3273238"/>
              <a:gd name="connsiteY1" fmla="*/ 0 h 3383891"/>
              <a:gd name="connsiteX2" fmla="*/ 3273238 w 3273238"/>
              <a:gd name="connsiteY2" fmla="*/ 3291335 h 3383891"/>
              <a:gd name="connsiteX3" fmla="*/ 3118338 w 3273238"/>
              <a:gd name="connsiteY3" fmla="*/ 3331164 h 3383891"/>
              <a:gd name="connsiteX4" fmla="*/ 2595295 w 3273238"/>
              <a:gd name="connsiteY4" fmla="*/ 3383891 h 3383891"/>
              <a:gd name="connsiteX5" fmla="*/ 0 w 3273238"/>
              <a:gd name="connsiteY5" fmla="*/ 788596 h 3383891"/>
              <a:gd name="connsiteX6" fmla="*/ 116679 w 3273238"/>
              <a:gd name="connsiteY6" fmla="*/ 16835 h 3383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73238" h="3383891">
                <a:moveTo>
                  <a:pt x="122841" y="0"/>
                </a:moveTo>
                <a:lnTo>
                  <a:pt x="3273238" y="0"/>
                </a:lnTo>
                <a:lnTo>
                  <a:pt x="3273238" y="3291335"/>
                </a:lnTo>
                <a:lnTo>
                  <a:pt x="3118338" y="3331164"/>
                </a:lnTo>
                <a:cubicBezTo>
                  <a:pt x="2949390" y="3365736"/>
                  <a:pt x="2774463" y="3383891"/>
                  <a:pt x="2595295" y="3383891"/>
                </a:cubicBezTo>
                <a:cubicBezTo>
                  <a:pt x="1161953" y="3383891"/>
                  <a:pt x="0" y="2221938"/>
                  <a:pt x="0" y="788596"/>
                </a:cubicBezTo>
                <a:cubicBezTo>
                  <a:pt x="0" y="519845"/>
                  <a:pt x="40850" y="260634"/>
                  <a:pt x="116679" y="1683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6F7BDE47-8BE1-4E2A-BA20-A55C00879F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29800" y="368428"/>
            <a:ext cx="1952160" cy="1952160"/>
          </a:xfrm>
          <a:prstGeom prst="rect">
            <a:avLst/>
          </a:prstGeom>
        </p:spPr>
      </p:pic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0D14DB62-3EB3-452E-89EE-30B0CDB0C8F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63236" y="4071322"/>
            <a:ext cx="2828765" cy="2786678"/>
          </a:xfrm>
          <a:custGeom>
            <a:avLst/>
            <a:gdLst>
              <a:gd name="connsiteX0" fmla="*/ 1888236 w 2828765"/>
              <a:gd name="connsiteY0" fmla="*/ 0 h 2786678"/>
              <a:gd name="connsiteX1" fmla="*/ 2788281 w 2828765"/>
              <a:gd name="connsiteY1" fmla="*/ 227900 h 2786678"/>
              <a:gd name="connsiteX2" fmla="*/ 2828765 w 2828765"/>
              <a:gd name="connsiteY2" fmla="*/ 252495 h 2786678"/>
              <a:gd name="connsiteX3" fmla="*/ 2828765 w 2828765"/>
              <a:gd name="connsiteY3" fmla="*/ 2786678 h 2786678"/>
              <a:gd name="connsiteX4" fmla="*/ 227128 w 2828765"/>
              <a:gd name="connsiteY4" fmla="*/ 2786678 h 2786678"/>
              <a:gd name="connsiteX5" fmla="*/ 148387 w 2828765"/>
              <a:gd name="connsiteY5" fmla="*/ 2623223 h 2786678"/>
              <a:gd name="connsiteX6" fmla="*/ 0 w 2828765"/>
              <a:gd name="connsiteY6" fmla="*/ 1888236 h 2786678"/>
              <a:gd name="connsiteX7" fmla="*/ 1888236 w 2828765"/>
              <a:gd name="connsiteY7" fmla="*/ 0 h 278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28765" h="2786678">
                <a:moveTo>
                  <a:pt x="1888236" y="0"/>
                </a:moveTo>
                <a:cubicBezTo>
                  <a:pt x="2214125" y="0"/>
                  <a:pt x="2520731" y="82558"/>
                  <a:pt x="2788281" y="227900"/>
                </a:cubicBezTo>
                <a:lnTo>
                  <a:pt x="2828765" y="252495"/>
                </a:lnTo>
                <a:lnTo>
                  <a:pt x="2828765" y="2786678"/>
                </a:lnTo>
                <a:lnTo>
                  <a:pt x="227128" y="2786678"/>
                </a:lnTo>
                <a:lnTo>
                  <a:pt x="148387" y="2623223"/>
                </a:lnTo>
                <a:cubicBezTo>
                  <a:pt x="52837" y="2397318"/>
                  <a:pt x="0" y="2148947"/>
                  <a:pt x="0" y="1888236"/>
                </a:cubicBezTo>
                <a:cubicBezTo>
                  <a:pt x="0" y="845392"/>
                  <a:pt x="845392" y="0"/>
                  <a:pt x="1888236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CB14CE1B-4BC5-4EF2-BE3D-05E4F580B3D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99331" y="3907418"/>
            <a:ext cx="2992669" cy="2950582"/>
          </a:xfrm>
          <a:custGeom>
            <a:avLst/>
            <a:gdLst>
              <a:gd name="connsiteX0" fmla="*/ 2052140 w 2992669"/>
              <a:gd name="connsiteY0" fmla="*/ 0 h 2950582"/>
              <a:gd name="connsiteX1" fmla="*/ 2850926 w 2992669"/>
              <a:gd name="connsiteY1" fmla="*/ 161267 h 2950582"/>
              <a:gd name="connsiteX2" fmla="*/ 2992669 w 2992669"/>
              <a:gd name="connsiteY2" fmla="*/ 229549 h 2950582"/>
              <a:gd name="connsiteX3" fmla="*/ 2992669 w 2992669"/>
              <a:gd name="connsiteY3" fmla="*/ 2950582 h 2950582"/>
              <a:gd name="connsiteX4" fmla="*/ 209274 w 2992669"/>
              <a:gd name="connsiteY4" fmla="*/ 2950582 h 2950582"/>
              <a:gd name="connsiteX5" fmla="*/ 161267 w 2992669"/>
              <a:gd name="connsiteY5" fmla="*/ 2850926 h 2950582"/>
              <a:gd name="connsiteX6" fmla="*/ 0 w 2992669"/>
              <a:gd name="connsiteY6" fmla="*/ 2052140 h 2950582"/>
              <a:gd name="connsiteX7" fmla="*/ 2052140 w 2992669"/>
              <a:gd name="connsiteY7" fmla="*/ 0 h 2950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92669" h="2950582">
                <a:moveTo>
                  <a:pt x="2052140" y="0"/>
                </a:moveTo>
                <a:cubicBezTo>
                  <a:pt x="2335482" y="0"/>
                  <a:pt x="2605411" y="57424"/>
                  <a:pt x="2850926" y="161267"/>
                </a:cubicBezTo>
                <a:lnTo>
                  <a:pt x="2992669" y="229549"/>
                </a:lnTo>
                <a:lnTo>
                  <a:pt x="2992669" y="2950582"/>
                </a:lnTo>
                <a:lnTo>
                  <a:pt x="209274" y="2950582"/>
                </a:lnTo>
                <a:lnTo>
                  <a:pt x="161267" y="2850926"/>
                </a:lnTo>
                <a:cubicBezTo>
                  <a:pt x="57423" y="2605411"/>
                  <a:pt x="0" y="2335482"/>
                  <a:pt x="0" y="2052140"/>
                </a:cubicBezTo>
                <a:cubicBezTo>
                  <a:pt x="0" y="918774"/>
                  <a:pt x="918774" y="0"/>
                  <a:pt x="205214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EC587B39-A87D-4644-B14C-3BF4D4F2D1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88582" y="4940886"/>
            <a:ext cx="2135777" cy="155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3685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2BA7DCA-FFED-4BAA-B315-24DA3AEF1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sl-SI" sz="2400" b="1" dirty="0" smtClean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8.30 </a:t>
            </a:r>
            <a:r>
              <a:rPr lang="sl-SI" sz="2400" b="1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PRIPRAVA ZAJTRKA</a:t>
            </a:r>
            <a:r>
              <a:rPr lang="sl-SI" sz="2400" dirty="0">
                <a:solidFill>
                  <a:srgbClr val="595959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l-SI" sz="2400" dirty="0">
                <a:solidFill>
                  <a:srgbClr val="595959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l-SI" sz="2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 si pripraviš </a:t>
            </a:r>
            <a:r>
              <a:rPr lang="sl-SI" sz="2400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pogrinjek, </a:t>
            </a:r>
            <a:r>
              <a:rPr lang="sl-SI" sz="2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narediš </a:t>
            </a:r>
            <a:r>
              <a:rPr lang="sl-SI" sz="2400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sl-SI" sz="2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poješ zdrav zajtrk.</a:t>
            </a:r>
            <a:r>
              <a:rPr lang="sl-SI" sz="2400" b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sl-SI" sz="2400" b="1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l-SI" sz="2400" b="1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sl-SI" sz="2400" dirty="0"/>
          </a:p>
        </p:txBody>
      </p:sp>
      <p:pic>
        <p:nvPicPr>
          <p:cNvPr id="4" name="Označba mesta vsebine 3" descr="C:\Users\Uporabnik\AppData\Local\Microsoft\Windows\INetCache\Content.MSO\9E9C4442.tmp">
            <a:extLst>
              <a:ext uri="{FF2B5EF4-FFF2-40B4-BE49-F238E27FC236}">
                <a16:creationId xmlns:a16="http://schemas.microsoft.com/office/drawing/2014/main" id="{DA73E7F7-6C24-4F22-A838-F3FB7958EDF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7040" y="2664822"/>
            <a:ext cx="4859383" cy="30305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896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D293D2F-514F-420A-9415-775B35807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301" y="670560"/>
            <a:ext cx="10632510" cy="4023360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700" b="1" dirty="0">
                <a:solidFill>
                  <a:srgbClr val="FFC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l-SI" sz="2700" b="1" dirty="0">
                <a:solidFill>
                  <a:srgbClr val="FFC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l-SI" sz="2700" b="1" dirty="0">
                <a:solidFill>
                  <a:srgbClr val="FFC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l-SI" sz="2700" b="1" dirty="0">
                <a:solidFill>
                  <a:srgbClr val="FFC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l-SI" sz="2700" b="1" dirty="0">
                <a:solidFill>
                  <a:srgbClr val="FFC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l-SI" sz="2700" b="1" dirty="0">
                <a:solidFill>
                  <a:srgbClr val="FFC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l-SI" sz="2700" b="1" dirty="0">
                <a:solidFill>
                  <a:srgbClr val="FFC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sl-SI" sz="2700" b="1" dirty="0" smtClean="0">
                <a:solidFill>
                  <a:srgbClr val="FFC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.00 </a:t>
            </a:r>
            <a:r>
              <a:rPr lang="sl-SI" sz="2700" b="1" dirty="0">
                <a:solidFill>
                  <a:srgbClr val="FFC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POSPRAVLJANJE</a:t>
            </a:r>
            <a:r>
              <a:rPr lang="sl-SI" sz="2700" dirty="0">
                <a:solidFill>
                  <a:srgbClr val="595959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l-SI" sz="2700" dirty="0">
                <a:solidFill>
                  <a:srgbClr val="595959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l-SI" sz="2700" dirty="0" smtClean="0">
                <a:solidFill>
                  <a:srgbClr val="595959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Pospraviš, </a:t>
            </a:r>
            <a:r>
              <a:rPr lang="sl-SI" sz="2700" dirty="0">
                <a:solidFill>
                  <a:srgbClr val="595959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pomiješ za seboj, pospraviš svojo sobo in narediš še kakšno hišno opravilo</a:t>
            </a:r>
            <a:r>
              <a:rPr lang="sl-SI" sz="2700" dirty="0" smtClean="0">
                <a:solidFill>
                  <a:srgbClr val="595959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sl-SI" sz="2700" dirty="0">
                <a:solidFill>
                  <a:srgbClr val="595959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l-SI" sz="2700" dirty="0">
                <a:solidFill>
                  <a:srgbClr val="595959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l-SI" sz="2700" dirty="0" smtClean="0">
                <a:solidFill>
                  <a:srgbClr val="595959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 delu še malo pomisli na bele snežinke:</a:t>
            </a:r>
            <a:br>
              <a:rPr lang="sl-SI" sz="2700" dirty="0" smtClean="0">
                <a:solidFill>
                  <a:srgbClr val="595959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l-SI" sz="28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https://www.youtube.com/watch?v=4kqZBFsre7M&amp;list=RD4kqZBFsre7M&amp;start_radio=1&amp;fbclid=IwAR1u_2yrHCSeGzDe4jXRmGysYWRBXePu_RO7J37DZqvRhjrT_4doiY_aPh4</a:t>
            </a:r>
            <a:r>
              <a:rPr lang="sl-SI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sl-SI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l-SI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sl-SI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l-SI" sz="2700" dirty="0" smtClean="0">
                <a:solidFill>
                  <a:srgbClr val="595959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l-SI" sz="2700" dirty="0" smtClean="0">
                <a:solidFill>
                  <a:srgbClr val="595959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l-SI" sz="4000" dirty="0">
                <a:solidFill>
                  <a:srgbClr val="595959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l-SI" sz="4000" dirty="0">
                <a:solidFill>
                  <a:srgbClr val="595959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sl-SI" dirty="0"/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935C4F6E-AECB-45C3-AE37-8C72EDA3F7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49189" y="3648891"/>
            <a:ext cx="3770811" cy="24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35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62BE5EB-0BCF-4832-86A6-8830F56347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567544"/>
            <a:ext cx="6815669" cy="400594"/>
          </a:xfrm>
        </p:spPr>
        <p:txBody>
          <a:bodyPr>
            <a:normAutofit fontScale="90000"/>
          </a:bodyPr>
          <a:lstStyle/>
          <a:p>
            <a:pPr>
              <a:spcAft>
                <a:spcPts val="1000"/>
              </a:spcAft>
            </a:pPr>
            <a:r>
              <a:rPr lang="sl-SI" sz="2700" b="1" dirty="0" smtClean="0">
                <a:solidFill>
                  <a:srgbClr val="00B0F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9.30 </a:t>
            </a:r>
            <a:r>
              <a:rPr lang="sl-SI" sz="2700" b="1" dirty="0">
                <a:solidFill>
                  <a:srgbClr val="00B0F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sl-SI" sz="2700" b="1" dirty="0" smtClean="0">
                <a:solidFill>
                  <a:srgbClr val="00B0F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10.00 </a:t>
            </a:r>
            <a:r>
              <a:rPr lang="sl-SI" sz="2700" b="1" dirty="0">
                <a:solidFill>
                  <a:srgbClr val="00B0F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OBLAČENJE, PRIPRAVA NA POHOD</a:t>
            </a:r>
            <a:r>
              <a:rPr lang="sl-SI" sz="5400" dirty="0">
                <a:solidFill>
                  <a:srgbClr val="595959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l-SI" sz="5400" dirty="0">
                <a:solidFill>
                  <a:srgbClr val="595959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sl-SI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F279204-7F1E-4CEE-B27A-DAFCBB62A8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25950" y="1776549"/>
            <a:ext cx="7182119" cy="3594442"/>
          </a:xfrm>
        </p:spPr>
        <p:txBody>
          <a:bodyPr>
            <a:normAutofit/>
          </a:bodyPr>
          <a:lstStyle/>
          <a:p>
            <a:r>
              <a:rPr lang="sl-SI" dirty="0"/>
              <a:t>Sodelujemo vsi učenci od 2. do 9. razreda in učitelji OŠ Benedikt.</a:t>
            </a:r>
          </a:p>
          <a:p>
            <a:r>
              <a:rPr lang="sl-SI" dirty="0"/>
              <a:t>Naš cilj je, da s skupnimi prehojenimi kilometri objamemo Slovenijo. Tvoj prispevek k našemu skupnemu cilju je odvisen od tvojih zmožnosti in pomoči tvojih najbližjih. Lahko se odpraviš na pohod v okolici doma, seveda ob upoštevanju priporočil NIJZ-ja. Ker pa je to športni dan, naj pohodna aktivnost traja vsaj </a:t>
            </a:r>
            <a:r>
              <a:rPr lang="sl-SI" dirty="0" smtClean="0"/>
              <a:t>2 - 3 </a:t>
            </a:r>
            <a:r>
              <a:rPr lang="sl-SI" dirty="0"/>
              <a:t>ure.</a:t>
            </a:r>
          </a:p>
          <a:p>
            <a:r>
              <a:rPr lang="sl-SI" dirty="0"/>
              <a:t>Meja okoli naše države meri 1392 kilometrov, torej je vsak kilometer, ki ga prispevaš, za naš objem Slovenije pomemben! </a:t>
            </a:r>
          </a:p>
        </p:txBody>
      </p:sp>
    </p:spTree>
    <p:extLst>
      <p:ext uri="{BB962C8B-B14F-4D97-AF65-F5344CB8AC3E}">
        <p14:creationId xmlns:p14="http://schemas.microsoft.com/office/powerpoint/2010/main" val="371879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9570488-B5FE-4FD7-BDFF-55475DF25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OBJEM SLOVENIJE VAŠIH KM</a:t>
            </a:r>
            <a:endParaRPr lang="sl-SI" dirty="0"/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CA17AD8D-B372-44B2-B633-700ECB2889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78726" y="3037780"/>
            <a:ext cx="4834547" cy="2727137"/>
          </a:xfrm>
          <a:prstGeom prst="rect">
            <a:avLst/>
          </a:prstGeom>
        </p:spPr>
      </p:pic>
      <p:sp>
        <p:nvSpPr>
          <p:cNvPr id="5" name="Pravokotnik 4">
            <a:extLst>
              <a:ext uri="{FF2B5EF4-FFF2-40B4-BE49-F238E27FC236}">
                <a16:creationId xmlns:a16="http://schemas.microsoft.com/office/drawing/2014/main" id="{B0BFAAE5-6A4A-4CC0-9022-2CAF3BAF77D9}"/>
              </a:ext>
            </a:extLst>
          </p:cNvPr>
          <p:cNvSpPr/>
          <p:nvPr/>
        </p:nvSpPr>
        <p:spPr>
          <a:xfrm>
            <a:off x="4243526" y="2512380"/>
            <a:ext cx="3675356" cy="525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l-SI" sz="1200" dirty="0">
                <a:solidFill>
                  <a:srgbClr val="365F9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Dolžina državne meje meri </a:t>
            </a:r>
            <a:r>
              <a:rPr lang="sl-SI" sz="2600" dirty="0">
                <a:solidFill>
                  <a:srgbClr val="365F9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1392</a:t>
            </a:r>
            <a:r>
              <a:rPr lang="sl-SI" sz="1200" dirty="0">
                <a:solidFill>
                  <a:srgbClr val="365F9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km.</a:t>
            </a:r>
            <a:endParaRPr lang="sl-SI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41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laček govora: elipsa 3">
            <a:extLst>
              <a:ext uri="{FF2B5EF4-FFF2-40B4-BE49-F238E27FC236}">
                <a16:creationId xmlns:a16="http://schemas.microsoft.com/office/drawing/2014/main" id="{E58519A1-D863-439E-BEED-CF23C1C15C39}"/>
              </a:ext>
            </a:extLst>
          </p:cNvPr>
          <p:cNvSpPr/>
          <p:nvPr/>
        </p:nvSpPr>
        <p:spPr>
          <a:xfrm>
            <a:off x="268430" y="181840"/>
            <a:ext cx="4052455" cy="2140528"/>
          </a:xfrm>
          <a:prstGeom prst="wedgeEllipse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 se mi lahko pridružita tudi ati in mami?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Učitelja: Ja, seveda. To bi bilo zelo koristno tudi za njiju. 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Oblaček govora: elipsa 4">
            <a:extLst>
              <a:ext uri="{FF2B5EF4-FFF2-40B4-BE49-F238E27FC236}">
                <a16:creationId xmlns:a16="http://schemas.microsoft.com/office/drawing/2014/main" id="{15DBAA33-7E06-4A74-9D59-179C2945E98C}"/>
              </a:ext>
            </a:extLst>
          </p:cNvPr>
          <p:cNvSpPr/>
          <p:nvPr/>
        </p:nvSpPr>
        <p:spPr>
          <a:xfrm flipH="1">
            <a:off x="-31171" y="4458495"/>
            <a:ext cx="4419601" cy="200847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KAKO ZAČETI?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Učitelja: Najprej teorija. Dobro preglej vsa navodila </a:t>
            </a:r>
            <a:r>
              <a:rPr kumimoji="0" lang="sl-S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</a:t>
            </a:r>
            <a:r>
              <a:rPr kumimoji="0" lang="sl-SI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ne pozabi na varnost</a:t>
            </a:r>
            <a:r>
              <a:rPr kumimoji="0" lang="sl-S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Oblaček govora: elipsa 5">
            <a:extLst>
              <a:ext uri="{FF2B5EF4-FFF2-40B4-BE49-F238E27FC236}">
                <a16:creationId xmlns:a16="http://schemas.microsoft.com/office/drawing/2014/main" id="{4B887B0A-C717-40C4-B198-B3F40943563D}"/>
              </a:ext>
            </a:extLst>
          </p:cNvPr>
          <p:cNvSpPr/>
          <p:nvPr/>
        </p:nvSpPr>
        <p:spPr>
          <a:xfrm>
            <a:off x="4620492" y="4284879"/>
            <a:ext cx="4429987" cy="2182091"/>
          </a:xfrm>
          <a:prstGeom prst="wedgeEllipse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je potrebno narediti nalogo?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Učitelja: izpolni Športni dnevnik </a:t>
            </a:r>
            <a:r>
              <a:rPr kumimoji="0" lang="sl-S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Oblaček govora: elipsa 6">
            <a:extLst>
              <a:ext uri="{FF2B5EF4-FFF2-40B4-BE49-F238E27FC236}">
                <a16:creationId xmlns:a16="http://schemas.microsoft.com/office/drawing/2014/main" id="{943B900F-BEF6-428D-A225-3FEE19CF9E1B}"/>
              </a:ext>
            </a:extLst>
          </p:cNvPr>
          <p:cNvSpPr/>
          <p:nvPr/>
        </p:nvSpPr>
        <p:spPr>
          <a:xfrm>
            <a:off x="8703488" y="13420"/>
            <a:ext cx="3366654" cy="1961217"/>
          </a:xfrm>
          <a:prstGeom prst="wedgeEllipseCallo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Učitelja, vama lahko pošljem kakšno fotografijo s športnega dne?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Učitelja: Tega bova  vesela.</a:t>
            </a:r>
          </a:p>
        </p:txBody>
      </p:sp>
      <p:sp>
        <p:nvSpPr>
          <p:cNvPr id="8" name="Oblaček govora: elipsa 7">
            <a:extLst>
              <a:ext uri="{FF2B5EF4-FFF2-40B4-BE49-F238E27FC236}">
                <a16:creationId xmlns:a16="http://schemas.microsoft.com/office/drawing/2014/main" id="{DB275D1D-01B9-4322-8E76-C711D7F1F10B}"/>
              </a:ext>
            </a:extLst>
          </p:cNvPr>
          <p:cNvSpPr/>
          <p:nvPr/>
        </p:nvSpPr>
        <p:spPr>
          <a:xfrm>
            <a:off x="2699903" y="2100630"/>
            <a:ext cx="5268191" cy="269904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Kakšna je obvezna oprema?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Učitelja: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športna oblačila in obutev,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nahrbtnik za malico in pijačo,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telefon za fotografije, </a:t>
            </a:r>
            <a:r>
              <a:rPr lang="sl-SI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ura</a:t>
            </a:r>
            <a:r>
              <a:rPr kumimoji="0" lang="sl-S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blaček govora: elipsa 8">
            <a:extLst>
              <a:ext uri="{FF2B5EF4-FFF2-40B4-BE49-F238E27FC236}">
                <a16:creationId xmlns:a16="http://schemas.microsoft.com/office/drawing/2014/main" id="{E2F39EB6-B8E2-40FF-B1C2-C90188791519}"/>
              </a:ext>
            </a:extLst>
          </p:cNvPr>
          <p:cNvSpPr/>
          <p:nvPr/>
        </p:nvSpPr>
        <p:spPr>
          <a:xfrm>
            <a:off x="4620492" y="1"/>
            <a:ext cx="3855025" cy="1961218"/>
          </a:xfrm>
          <a:prstGeom prst="wedgeEllipse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 lahko imam pri sebi pametno uro/telefon za beleženje prehojene poti?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Učitelja: Odlična ideja. </a:t>
            </a:r>
          </a:p>
        </p:txBody>
      </p:sp>
      <p:sp>
        <p:nvSpPr>
          <p:cNvPr id="10" name="Oblaček govora: elipsa 9">
            <a:extLst>
              <a:ext uri="{FF2B5EF4-FFF2-40B4-BE49-F238E27FC236}">
                <a16:creationId xmlns:a16="http://schemas.microsoft.com/office/drawing/2014/main" id="{7763F150-37BD-48F3-942A-3D862CF39DEF}"/>
              </a:ext>
            </a:extLst>
          </p:cNvPr>
          <p:cNvSpPr/>
          <p:nvPr/>
        </p:nvSpPr>
        <p:spPr>
          <a:xfrm>
            <a:off x="8020047" y="2271463"/>
            <a:ext cx="4119998" cy="2125808"/>
          </a:xfrm>
          <a:prstGeom prst="wedgeEllipse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Lahko gremo s sošolci skupaj na športni dan?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Učitelja: </a:t>
            </a:r>
            <a:r>
              <a:rPr kumimoji="0" lang="sl-SI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PREPOVEDANO zaradi možnosti okužbe. 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Samo z družino. </a:t>
            </a:r>
          </a:p>
        </p:txBody>
      </p:sp>
      <p:sp>
        <p:nvSpPr>
          <p:cNvPr id="11" name="Oblaček govora: elipsa 10">
            <a:extLst>
              <a:ext uri="{FF2B5EF4-FFF2-40B4-BE49-F238E27FC236}">
                <a16:creationId xmlns:a16="http://schemas.microsoft.com/office/drawing/2014/main" id="{F5A5612C-B55A-4AE6-B557-D0BF8B0CD1FB}"/>
              </a:ext>
            </a:extLst>
          </p:cNvPr>
          <p:cNvSpPr/>
          <p:nvPr/>
        </p:nvSpPr>
        <p:spPr>
          <a:xfrm flipH="1">
            <a:off x="-197428" y="2505652"/>
            <a:ext cx="3221181" cy="1891619"/>
          </a:xfrm>
          <a:prstGeom prst="wedgeEllipse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 kateri uri naj začnem?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Učitelja: uro prilagodite družinskemu urniku. </a:t>
            </a:r>
          </a:p>
        </p:txBody>
      </p:sp>
      <p:sp>
        <p:nvSpPr>
          <p:cNvPr id="12" name="Oblaček govora: elipsa 11">
            <a:extLst>
              <a:ext uri="{FF2B5EF4-FFF2-40B4-BE49-F238E27FC236}">
                <a16:creationId xmlns:a16="http://schemas.microsoft.com/office/drawing/2014/main" id="{4A3963A0-7E62-4A14-81DE-FF3B59B5F37F}"/>
              </a:ext>
            </a:extLst>
          </p:cNvPr>
          <p:cNvSpPr/>
          <p:nvPr/>
        </p:nvSpPr>
        <p:spPr>
          <a:xfrm>
            <a:off x="8818417" y="4546608"/>
            <a:ext cx="3286992" cy="192036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KAM se naj odpravim na pohod?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Učitelja:  Izkoristi naravo benediških zaselkov.</a:t>
            </a:r>
          </a:p>
        </p:txBody>
      </p:sp>
    </p:spTree>
    <p:extLst>
      <p:ext uri="{BB962C8B-B14F-4D97-AF65-F5344CB8AC3E}">
        <p14:creationId xmlns:p14="http://schemas.microsoft.com/office/powerpoint/2010/main" val="6185954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ravno">
  <a:themeElements>
    <a:clrScheme name="Naravn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Naravn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aravn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1995</TotalTime>
  <Words>679</Words>
  <Application>Microsoft Office PowerPoint</Application>
  <PresentationFormat>Širokozaslonsko</PresentationFormat>
  <Paragraphs>51</Paragraphs>
  <Slides>11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7</vt:i4>
      </vt:variant>
      <vt:variant>
        <vt:lpstr>Tema</vt:lpstr>
      </vt:variant>
      <vt:variant>
        <vt:i4>3</vt:i4>
      </vt:variant>
      <vt:variant>
        <vt:lpstr>Naslovi diapozitivov</vt:lpstr>
      </vt:variant>
      <vt:variant>
        <vt:i4>11</vt:i4>
      </vt:variant>
    </vt:vector>
  </HeadingPairs>
  <TitlesOfParts>
    <vt:vector size="21" baseType="lpstr">
      <vt:lpstr>Arial</vt:lpstr>
      <vt:lpstr>Calibri</vt:lpstr>
      <vt:lpstr>Calibri Light</vt:lpstr>
      <vt:lpstr>Century Gothic</vt:lpstr>
      <vt:lpstr>Garamond</vt:lpstr>
      <vt:lpstr>Times New Roman</vt:lpstr>
      <vt:lpstr>Wingdings</vt:lpstr>
      <vt:lpstr>Naravno</vt:lpstr>
      <vt:lpstr>Officeova tema</vt:lpstr>
      <vt:lpstr>1_Officeova tema</vt:lpstr>
      <vt:lpstr>Športni dan „skupaj obhodimo Slovenijo“ 22.1.2021</vt:lpstr>
      <vt:lpstr>8.00 VSTANEŠ IZ POSTELJE, OPRAVIŠ JUTRANJO TELOVADBO IN POSKRBIŠ ZA HIGIENO!  </vt:lpstr>
      <vt:lpstr>Narediš pozdrav soncu ali 8 gimnastičnih vaj za raztezanje</vt:lpstr>
      <vt:lpstr>ZIMSKA TABATA  https://video.arnes.si/portal/asset.zul;arnesvideo=00549D232F6A515F52C028223C44982B?id=hhLcgVBVntBhYN8LMq9oLVWH&amp;jwsource=fb&amp;fbclid=IwAR3MQ59_gFAzjvfcRF8YtSryB6n5i0M9Q--ugj6XXijdWQ2rfjqRHdb3LZQ  </vt:lpstr>
      <vt:lpstr>8.30 PRIPRAVA ZAJTRKA Sam si pripraviš pogrinjek, narediš in poješ zdrav zajtrk.  </vt:lpstr>
      <vt:lpstr>   9.00 POSPRAVLJANJE Pospraviš, pomiješ za seboj, pospraviš svojo sobo in narediš še kakšno hišno opravilo. Ob delu še malo pomisli na bele snežinke: https://www.youtube.com/watch?v=4kqZBFsre7M&amp;list=RD4kqZBFsre7M&amp;start_radio=1&amp;fbclid=IwAR1u_2yrHCSeGzDe4jXRmGysYWRBXePu_RO7J37DZqvRhjrT_4doiY_aPh4     </vt:lpstr>
      <vt:lpstr>9.30 – 10.00 OBLAČENJE, PRIPRAVA NA POHOD </vt:lpstr>
      <vt:lpstr>OBJEM SLOVENIJE VAŠIH KM</vt:lpstr>
      <vt:lpstr>PowerPointova predstavitev</vt:lpstr>
      <vt:lpstr>NAVODILA </vt:lpstr>
      <vt:lpstr>NALOGA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Zimski športni dan 22.1.2021</dc:title>
  <dc:creator>Uporabnik</dc:creator>
  <cp:lastModifiedBy>Uporabnik</cp:lastModifiedBy>
  <cp:revision>22</cp:revision>
  <dcterms:created xsi:type="dcterms:W3CDTF">2021-01-15T09:19:23Z</dcterms:created>
  <dcterms:modified xsi:type="dcterms:W3CDTF">2021-01-19T07:56:08Z</dcterms:modified>
</cp:coreProperties>
</file>