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60" r:id="rId4"/>
    <p:sldId id="258" r:id="rId5"/>
    <p:sldId id="267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5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717" autoAdjust="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15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slideLayout" Target="../slideLayouts/slideLayout2.xml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video" Target="https://www.youtube.com/embed/tGKXzf0X-KU" TargetMode="External"/><Relationship Id="rId10" Type="http://schemas.openxmlformats.org/officeDocument/2006/relationships/audio" Target="../media/media5.mp3"/><Relationship Id="rId19" Type="http://schemas.openxmlformats.org/officeDocument/2006/relationships/image" Target="../media/image16.jpe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publishwall.si/tamara.kranjec-laganin/post/205293/tamara-laganin-kranjec-sonce-interaktivni-glasbeno-gibalni-program-za-1-3-letnike" TargetMode="External"/><Relationship Id="rId3" Type="http://schemas.openxmlformats.org/officeDocument/2006/relationships/hyperlink" Target="https://www.ptice.si/oznaka/ptice-okoli-doma/" TargetMode="External"/><Relationship Id="rId7" Type="http://schemas.openxmlformats.org/officeDocument/2006/relationships/hyperlink" Target="https://dijaski.net/gradivo/bio_ref_clenonozci_02" TargetMode="External"/><Relationship Id="rId2" Type="http://schemas.openxmlformats.org/officeDocument/2006/relationships/hyperlink" Target="https://www.zurnal24.si/slovenija/vstop-v-gozd-je-privilegij-82715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vitacare.si/regrat-divja-zakladnica-zdravja/" TargetMode="External"/><Relationship Id="rId5" Type="http://schemas.openxmlformats.org/officeDocument/2006/relationships/hyperlink" Target="https://www.devetletka.net/index.php?file=1&amp;id=170&amp;r=downloadMaterial" TargetMode="External"/><Relationship Id="rId4" Type="http://schemas.openxmlformats.org/officeDocument/2006/relationships/hyperlink" Target="https://eucbeniki.sio.si/geo1/2514/index2.htm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lkMwcWF5uj0" TargetMode="External"/><Relationship Id="rId1" Type="http://schemas.openxmlformats.org/officeDocument/2006/relationships/video" Target="https://www.youtube.com/embed/85uA4lhXFcU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33580" y="360608"/>
            <a:ext cx="7766936" cy="1912943"/>
          </a:xfrm>
        </p:spPr>
        <p:txBody>
          <a:bodyPr/>
          <a:lstStyle/>
          <a:p>
            <a:pPr algn="ctr"/>
            <a:r>
              <a:rPr lang="sl-SI" sz="6000" b="1" dirty="0"/>
              <a:t>NARAVOSLOVNI DAN</a:t>
            </a:r>
            <a:br>
              <a:rPr lang="sl-SI" sz="6000" b="1" dirty="0"/>
            </a:br>
            <a:r>
              <a:rPr lang="sl-SI" sz="6000" b="1" dirty="0"/>
              <a:t>„V OBJEMU NARAVE“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33580" y="2273551"/>
            <a:ext cx="8963457" cy="1902256"/>
          </a:xfrm>
        </p:spPr>
        <p:txBody>
          <a:bodyPr>
            <a:normAutofit/>
          </a:bodyPr>
          <a:lstStyle/>
          <a:p>
            <a:pPr algn="ctr"/>
            <a:r>
              <a:rPr lang="sl-SI" sz="3200" b="1" dirty="0">
                <a:solidFill>
                  <a:schemeClr val="tx1"/>
                </a:solidFill>
              </a:rPr>
              <a:t>Naravoslovni dan, malo drugače, bo potekal za 6., 7., 8. in 9. razrede.</a:t>
            </a:r>
          </a:p>
          <a:p>
            <a:pPr algn="ctr"/>
            <a:r>
              <a:rPr lang="sl-SI" sz="3200" b="1" dirty="0">
                <a:solidFill>
                  <a:schemeClr val="tx1"/>
                </a:solidFill>
              </a:rPr>
              <a:t>DNE: 24.april 2020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44" y="4598428"/>
            <a:ext cx="4018153" cy="2259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">
            <a:off x="9023393" y="294267"/>
            <a:ext cx="2671891" cy="1781261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534713" y="4450858"/>
            <a:ext cx="289536" cy="3922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1</a:t>
            </a:r>
          </a:p>
        </p:txBody>
      </p:sp>
      <p:sp>
        <p:nvSpPr>
          <p:cNvPr id="7" name="Pravokotnik 6"/>
          <p:cNvSpPr/>
          <p:nvPr/>
        </p:nvSpPr>
        <p:spPr>
          <a:xfrm>
            <a:off x="10507015" y="1944710"/>
            <a:ext cx="311239" cy="3288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2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634" y="3274544"/>
            <a:ext cx="3336092" cy="22251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ravokotnik 8"/>
          <p:cNvSpPr/>
          <p:nvPr/>
        </p:nvSpPr>
        <p:spPr>
          <a:xfrm>
            <a:off x="10021680" y="5074276"/>
            <a:ext cx="345813" cy="374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02314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236113"/>
            <a:ext cx="8596668" cy="807076"/>
          </a:xfrm>
        </p:spPr>
        <p:txBody>
          <a:bodyPr>
            <a:normAutofit/>
          </a:bodyPr>
          <a:lstStyle/>
          <a:p>
            <a:r>
              <a:rPr lang="sl-SI" sz="4400" b="1" dirty="0"/>
              <a:t>PTICE V MOJI BLIŽINI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12125" y="1043189"/>
            <a:ext cx="8500056" cy="55250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2000" dirty="0"/>
              <a:t>Ptice so vse okoli nas. Vidimo jih v okolici naših hiš, po mestnih središčih, parkih, poljih, gozdovih, jezerih, rekah…</a:t>
            </a:r>
          </a:p>
          <a:p>
            <a:pPr marL="0" indent="0">
              <a:buNone/>
            </a:pPr>
            <a:r>
              <a:rPr lang="sl-SI" sz="2000" dirty="0"/>
              <a:t>Včasih pa slišimo samo njihovo petje.</a:t>
            </a:r>
          </a:p>
          <a:p>
            <a:pPr marL="0" indent="0">
              <a:buNone/>
            </a:pPr>
            <a:r>
              <a:rPr lang="sl-SI" sz="2000" dirty="0"/>
              <a:t>Te zanima, kako se ptice oglašajo…</a:t>
            </a:r>
          </a:p>
          <a:p>
            <a:pPr marL="0" indent="0">
              <a:buNone/>
            </a:pPr>
            <a:r>
              <a:rPr lang="sl-SI" sz="2000" dirty="0"/>
              <a:t>Prisluhni njihovemu petju: turška grlica        ,kmečka(mestna)lastovka</a:t>
            </a:r>
          </a:p>
          <a:p>
            <a:pPr marL="0" indent="0">
              <a:buNone/>
            </a:pPr>
            <a:r>
              <a:rPr lang="sl-SI" sz="2000" dirty="0"/>
              <a:t>sraka        ,siva vrana        ,domači(poljski vrabec)       ,velika sinica      , </a:t>
            </a:r>
          </a:p>
          <a:p>
            <a:pPr marL="0" indent="0">
              <a:buNone/>
            </a:pPr>
            <a:r>
              <a:rPr lang="sl-SI" sz="2000" dirty="0"/>
              <a:t>škorec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000" dirty="0"/>
              <a:t>Po petju boš prepoznal ptice v tvoji bližini. Zabeleži si koliko ptic si videl, katere ptice si prepoznal in seveda skico ptice, ki jo boš določil s pomočjo spleta.</a:t>
            </a:r>
            <a:endParaRPr lang="sl-SI" sz="2000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000" dirty="0"/>
              <a:t>V veliko pomoč ti bo, tudi film o reki Dravi, ki ga imaš desno zgoraj(klikni 2X).In če doma najdeš daljnogled, ti po le-ta v veliko pomoč.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000" dirty="0"/>
              <a:t>Uživaj v </a:t>
            </a:r>
            <a:r>
              <a:rPr lang="sl-SI" sz="2000" dirty="0" smtClean="0"/>
              <a:t>delu!</a:t>
            </a:r>
            <a:endParaRPr lang="sl-SI" sz="2000" dirty="0"/>
          </a:p>
        </p:txBody>
      </p:sp>
      <p:pic>
        <p:nvPicPr>
          <p:cNvPr id="12" name="5...Turška grlica">
            <a:hlinkClick r:id="" action="ppaction://media"/>
            <a:extLst>
              <a:ext uri="{FF2B5EF4-FFF2-40B4-BE49-F238E27FC236}">
                <a16:creationId xmlns:a16="http://schemas.microsoft.com/office/drawing/2014/main" id="{F1334218-8862-4FDB-97F4-50DCF1F356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072448" y="2613334"/>
            <a:ext cx="487363" cy="487363"/>
          </a:xfrm>
          <a:prstGeom prst="rect">
            <a:avLst/>
          </a:prstGeom>
        </p:spPr>
      </p:pic>
      <p:pic>
        <p:nvPicPr>
          <p:cNvPr id="13" name="6.Sraka (1)">
            <a:hlinkClick r:id="" action="ppaction://media"/>
            <a:extLst>
              <a:ext uri="{FF2B5EF4-FFF2-40B4-BE49-F238E27FC236}">
                <a16:creationId xmlns:a16="http://schemas.microsoft.com/office/drawing/2014/main" id="{F75C259A-494C-46AD-B631-B76F84AC88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6923" y="3074662"/>
            <a:ext cx="487363" cy="487363"/>
          </a:xfrm>
          <a:prstGeom prst="rect">
            <a:avLst/>
          </a:prstGeom>
        </p:spPr>
      </p:pic>
      <p:pic>
        <p:nvPicPr>
          <p:cNvPr id="14" name="7.Kmečka(mestna) lastovka">
            <a:hlinkClick r:id="" action="ppaction://media"/>
            <a:extLst>
              <a:ext uri="{FF2B5EF4-FFF2-40B4-BE49-F238E27FC236}">
                <a16:creationId xmlns:a16="http://schemas.microsoft.com/office/drawing/2014/main" id="{AEA48C56-2C91-448C-B0EE-E2E34C653C1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00641" y="2613388"/>
            <a:ext cx="487363" cy="487363"/>
          </a:xfrm>
          <a:prstGeom prst="rect">
            <a:avLst/>
          </a:prstGeom>
        </p:spPr>
      </p:pic>
      <p:pic>
        <p:nvPicPr>
          <p:cNvPr id="15" name="1.Siva vrana (2)">
            <a:hlinkClick r:id="" action="ppaction://media"/>
            <a:extLst>
              <a:ext uri="{FF2B5EF4-FFF2-40B4-BE49-F238E27FC236}">
                <a16:creationId xmlns:a16="http://schemas.microsoft.com/office/drawing/2014/main" id="{2A8E9240-FA6C-4C4C-8F80-51F3D29E555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986195" y="3073067"/>
            <a:ext cx="487363" cy="487363"/>
          </a:xfrm>
          <a:prstGeom prst="rect">
            <a:avLst/>
          </a:prstGeom>
        </p:spPr>
      </p:pic>
      <p:pic>
        <p:nvPicPr>
          <p:cNvPr id="16" name="2.Domači(poljski)vrabec (1)">
            <a:hlinkClick r:id="" action="ppaction://media"/>
            <a:extLst>
              <a:ext uri="{FF2B5EF4-FFF2-40B4-BE49-F238E27FC236}">
                <a16:creationId xmlns:a16="http://schemas.microsoft.com/office/drawing/2014/main" id="{B420BFF5-D516-4DE9-A3DC-2DEDC9E2402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268752" y="3073067"/>
            <a:ext cx="487363" cy="487363"/>
          </a:xfrm>
          <a:prstGeom prst="rect">
            <a:avLst/>
          </a:prstGeom>
        </p:spPr>
      </p:pic>
      <p:pic>
        <p:nvPicPr>
          <p:cNvPr id="17" name="3...Velika sinica">
            <a:hlinkClick r:id="" action="ppaction://media"/>
            <a:extLst>
              <a:ext uri="{FF2B5EF4-FFF2-40B4-BE49-F238E27FC236}">
                <a16:creationId xmlns:a16="http://schemas.microsoft.com/office/drawing/2014/main" id="{1B5D22E2-8F54-4460-89F4-EEA5C80ABBF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282501" y="3044595"/>
            <a:ext cx="487363" cy="487363"/>
          </a:xfrm>
          <a:prstGeom prst="rect">
            <a:avLst/>
          </a:prstGeom>
        </p:spPr>
      </p:pic>
      <p:pic>
        <p:nvPicPr>
          <p:cNvPr id="18" name="4.Škorec (1)">
            <a:hlinkClick r:id="" action="ppaction://media"/>
            <a:extLst>
              <a:ext uri="{FF2B5EF4-FFF2-40B4-BE49-F238E27FC236}">
                <a16:creationId xmlns:a16="http://schemas.microsoft.com/office/drawing/2014/main" id="{DED81425-229A-4849-B0C1-82F5F97C74D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7833" y="3505869"/>
            <a:ext cx="487363" cy="487363"/>
          </a:xfrm>
          <a:prstGeom prst="rect">
            <a:avLst/>
          </a:prstGeom>
        </p:spPr>
      </p:pic>
      <p:pic>
        <p:nvPicPr>
          <p:cNvPr id="19" name="Predstavnost v spletu 18" title="Reka Drava - darilo narave za vse generacije">
            <a:hlinkClick r:id="" action="ppaction://media"/>
            <a:extLst>
              <a:ext uri="{FF2B5EF4-FFF2-40B4-BE49-F238E27FC236}">
                <a16:creationId xmlns:a16="http://schemas.microsoft.com/office/drawing/2014/main" id="{46987AF9-A96E-44A1-A47D-9E7162669D10}"/>
              </a:ext>
            </a:extLst>
          </p:cNvPr>
          <p:cNvPicPr>
            <a:picLocks noRot="1" noChangeAspect="1"/>
          </p:cNvPicPr>
          <p:nvPr>
            <a:videoFile r:link="rId15"/>
          </p:nvPr>
        </p:nvPicPr>
        <p:blipFill>
          <a:blip r:embed="rId18"/>
          <a:stretch>
            <a:fillRect/>
          </a:stretch>
        </p:blipFill>
        <p:spPr>
          <a:xfrm>
            <a:off x="8258175" y="368300"/>
            <a:ext cx="3657600" cy="2057400"/>
          </a:xfrm>
          <a:prstGeom prst="rect">
            <a:avLst/>
          </a:prstGeom>
        </p:spPr>
      </p:pic>
      <p:pic>
        <p:nvPicPr>
          <p:cNvPr id="1026" name="Picture 2" descr="NIKON daljnogled 12x50 ACULON A211 | ideo.si">
            <a:extLst>
              <a:ext uri="{FF2B5EF4-FFF2-40B4-BE49-F238E27FC236}">
                <a16:creationId xmlns:a16="http://schemas.microsoft.com/office/drawing/2014/main" id="{B4F624BD-1CC3-4A9B-A5CB-1424D4734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916" y="6045693"/>
            <a:ext cx="1236313" cy="81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90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2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9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60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40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648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903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94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5400" b="1" dirty="0"/>
              <a:t>POROČILO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7333" y="2160589"/>
            <a:ext cx="9393945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3200" dirty="0"/>
              <a:t>KRATKO POROČILO NARAVOSLOVNEGA DNE POŠLJI UČITELJICAM ZA NARAVOSLOVJE (6</a:t>
            </a:r>
            <a:r>
              <a:rPr lang="sl-SI" sz="3200" dirty="0" smtClean="0"/>
              <a:t>., 7</a:t>
            </a:r>
            <a:r>
              <a:rPr lang="sl-SI" sz="3200" dirty="0"/>
              <a:t>. r.) IN BIOLOGIJO (8</a:t>
            </a:r>
            <a:r>
              <a:rPr lang="sl-SI" sz="3200" dirty="0" smtClean="0"/>
              <a:t>., 9</a:t>
            </a:r>
            <a:r>
              <a:rPr lang="sl-SI" sz="3200" dirty="0"/>
              <a:t>. r.) DO 5</a:t>
            </a:r>
            <a:r>
              <a:rPr lang="sl-SI" sz="3200" dirty="0" smtClean="0"/>
              <a:t>. maja </a:t>
            </a:r>
            <a:r>
              <a:rPr lang="sl-SI" sz="3200" dirty="0"/>
              <a:t>2020.</a:t>
            </a:r>
          </a:p>
          <a:p>
            <a:pPr marL="0" indent="0">
              <a:buNone/>
            </a:pPr>
            <a:r>
              <a:rPr lang="sl-SI" sz="3200" dirty="0"/>
              <a:t>NE POZABITE PRILOŽITI KAKŠNE FOTOGRAFIJE.</a:t>
            </a:r>
          </a:p>
          <a:p>
            <a:pPr marL="0" indent="0">
              <a:buNone/>
            </a:pPr>
            <a:endParaRPr lang="sl-SI" sz="3200" dirty="0"/>
          </a:p>
          <a:p>
            <a:pPr marL="0" indent="0">
              <a:buNone/>
            </a:pPr>
            <a:r>
              <a:rPr lang="sl-SI" sz="3200" dirty="0"/>
              <a:t>ŽELIMO VAM ČUDOVIT DAN …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94"/>
          <a:stretch/>
        </p:blipFill>
        <p:spPr>
          <a:xfrm>
            <a:off x="6698690" y="4289269"/>
            <a:ext cx="2143125" cy="184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082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210355"/>
            <a:ext cx="8596668" cy="781319"/>
          </a:xfrm>
        </p:spPr>
        <p:txBody>
          <a:bodyPr>
            <a:normAutofit/>
          </a:bodyPr>
          <a:lstStyle/>
          <a:p>
            <a:r>
              <a:rPr lang="sl-SI" sz="4400" b="1" dirty="0"/>
              <a:t>POROČILO NAJ VSEBUJE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7334" y="1390919"/>
            <a:ext cx="7474993" cy="4650444"/>
          </a:xfrm>
        </p:spPr>
        <p:txBody>
          <a:bodyPr/>
          <a:lstStyle/>
          <a:p>
            <a:r>
              <a:rPr lang="sl-SI" b="1" dirty="0">
                <a:latin typeface="Arial" panose="020B0604020202020204" pitchFamily="34" charset="0"/>
                <a:cs typeface="Arial" panose="020B0604020202020204" pitchFamily="34" charset="0"/>
              </a:rPr>
              <a:t>Naslov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: POROČILO O NARAVOSLOVNEM DNEVU</a:t>
            </a:r>
          </a:p>
          <a:p>
            <a:r>
              <a:rPr lang="sl-SI" b="1" dirty="0">
                <a:latin typeface="Arial" panose="020B0604020202020204" pitchFamily="34" charset="0"/>
                <a:cs typeface="Arial" panose="020B0604020202020204" pitchFamily="34" charset="0"/>
              </a:rPr>
              <a:t>Uvod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. Uvod vsebuje kratek povzetek, katero dejavnost ste si izbrali in opravili.</a:t>
            </a:r>
          </a:p>
          <a:p>
            <a:r>
              <a:rPr lang="sl-SI" b="1" dirty="0">
                <a:latin typeface="Arial" panose="020B0604020202020204" pitchFamily="34" charset="0"/>
                <a:cs typeface="Arial" panose="020B0604020202020204" pitchFamily="34" charset="0"/>
              </a:rPr>
              <a:t>Jedro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. Jedro naj vsebuje kratek povzetek, v katerem predstavite vaše delo naravoslovnega dne.  Povzetek naj bo dolg najmanj 15 vrstic pisanega formata z velikostjo črk 12.</a:t>
            </a:r>
          </a:p>
          <a:p>
            <a:r>
              <a:rPr lang="sl-SI" b="1" dirty="0">
                <a:latin typeface="Arial" panose="020B0604020202020204" pitchFamily="34" charset="0"/>
                <a:cs typeface="Arial" panose="020B0604020202020204" pitchFamily="34" charset="0"/>
              </a:rPr>
              <a:t>Zaključek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. Zaključek naj vsebuje vašo </a:t>
            </a:r>
            <a:r>
              <a:rPr lang="sl-SI" dirty="0" smtClean="0">
                <a:latin typeface="Arial" panose="020B0604020202020204" pitchFamily="34" charset="0"/>
                <a:cs typeface="Arial" panose="020B0604020202020204" pitchFamily="34" charset="0"/>
              </a:rPr>
              <a:t>presojo, 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kakšen je bil vaš naravosloven dan in kaj ste novega spoznali.</a:t>
            </a:r>
          </a:p>
          <a:p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Poročilo se zaključi z </a:t>
            </a:r>
            <a:r>
              <a:rPr lang="sl-SI" b="1" dirty="0">
                <a:latin typeface="Arial" panose="020B0604020202020204" pitchFamily="34" charset="0"/>
                <a:cs typeface="Arial" panose="020B0604020202020204" pitchFamily="34" charset="0"/>
              </a:rPr>
              <a:t>imenom, priimkom 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sl-SI" b="1" dirty="0">
                <a:latin typeface="Arial" panose="020B0604020202020204" pitchFamily="34" charset="0"/>
                <a:cs typeface="Arial" panose="020B0604020202020204" pitchFamily="34" charset="0"/>
              </a:rPr>
              <a:t>razredom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Dodana je lahko tudi </a:t>
            </a:r>
            <a:r>
              <a:rPr lang="sl-SI" b="1" dirty="0">
                <a:latin typeface="Arial" panose="020B0604020202020204" pitchFamily="34" charset="0"/>
                <a:cs typeface="Arial" panose="020B0604020202020204" pitchFamily="34" charset="0"/>
              </a:rPr>
              <a:t>fotografija ali slika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, vendar ne več kot 3.</a:t>
            </a:r>
          </a:p>
          <a:p>
            <a:pPr marL="0" indent="0">
              <a:buNone/>
            </a:pPr>
            <a:endParaRPr lang="sl-S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lak 3"/>
          <p:cNvSpPr/>
          <p:nvPr/>
        </p:nvSpPr>
        <p:spPr>
          <a:xfrm>
            <a:off x="8770514" y="377780"/>
            <a:ext cx="3309868" cy="2537138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b="1" dirty="0">
                <a:latin typeface="Arial Black" panose="020B0A04020102020204" pitchFamily="34" charset="0"/>
              </a:rPr>
              <a:t>POROČILO ODRAŽA KVALITETO VAŠEGA DELA !</a:t>
            </a:r>
          </a:p>
        </p:txBody>
      </p:sp>
      <p:sp>
        <p:nvSpPr>
          <p:cNvPr id="5" name="Pravokotnik 4"/>
          <p:cNvSpPr/>
          <p:nvPr/>
        </p:nvSpPr>
        <p:spPr>
          <a:xfrm>
            <a:off x="1558344" y="5151549"/>
            <a:ext cx="6284890" cy="1133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000" dirty="0"/>
              <a:t>POROČILO ODDAJ DO 5.5.2020</a:t>
            </a:r>
          </a:p>
        </p:txBody>
      </p:sp>
      <p:pic>
        <p:nvPicPr>
          <p:cNvPr id="6" name="Slika 5" descr="https://vitacare.si/wp-content/uploads/2017/07/Klicaj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7" r="27442"/>
          <a:stretch/>
        </p:blipFill>
        <p:spPr bwMode="auto">
          <a:xfrm>
            <a:off x="7856114" y="4694281"/>
            <a:ext cx="914400" cy="20478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02897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VIRI IN LITERATURA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677334" y="1390918"/>
            <a:ext cx="4184035" cy="4650443"/>
          </a:xfrm>
        </p:spPr>
        <p:txBody>
          <a:bodyPr>
            <a:normAutofit/>
          </a:bodyPr>
          <a:lstStyle/>
          <a:p>
            <a:r>
              <a:rPr lang="sl-SI" sz="900" dirty="0">
                <a:solidFill>
                  <a:srgbClr val="92D050"/>
                </a:solidFill>
                <a:hlinkClick r:id="rId2"/>
              </a:rPr>
              <a:t>https://www.zurnal24.si/slovenija/vstop-v-gozd-je-privilegij-82715</a:t>
            </a:r>
            <a:r>
              <a:rPr lang="sl-SI" sz="900" dirty="0">
                <a:solidFill>
                  <a:srgbClr val="92D050"/>
                </a:solidFill>
              </a:rPr>
              <a:t> (SLIKA1)</a:t>
            </a:r>
          </a:p>
          <a:p>
            <a:r>
              <a:rPr lang="sl-SI" sz="900" dirty="0">
                <a:solidFill>
                  <a:srgbClr val="92D050"/>
                </a:solidFill>
                <a:hlinkClick r:id="rId3"/>
              </a:rPr>
              <a:t>https://www.ptice.si/oznaka/ptice-okoli-doma/</a:t>
            </a:r>
            <a:r>
              <a:rPr lang="sl-SI" sz="900" dirty="0">
                <a:solidFill>
                  <a:srgbClr val="92D050"/>
                </a:solidFill>
              </a:rPr>
              <a:t> (slika2)</a:t>
            </a:r>
          </a:p>
          <a:p>
            <a:r>
              <a:rPr lang="sl-SI" sz="900" dirty="0">
                <a:solidFill>
                  <a:srgbClr val="92D050"/>
                </a:solidFill>
                <a:hlinkClick r:id="rId4"/>
              </a:rPr>
              <a:t>https://eucbeniki.sio.si/geo1/2514/index2.html</a:t>
            </a:r>
            <a:r>
              <a:rPr lang="sl-SI" sz="900" dirty="0">
                <a:solidFill>
                  <a:srgbClr val="92D050"/>
                </a:solidFill>
              </a:rPr>
              <a:t> (slika3)</a:t>
            </a:r>
          </a:p>
          <a:p>
            <a:r>
              <a:rPr lang="sl-SI" sz="900" dirty="0">
                <a:solidFill>
                  <a:srgbClr val="92D050"/>
                </a:solidFill>
                <a:hlinkClick r:id="rId5"/>
              </a:rPr>
              <a:t>https://www.devetletka.net/index.php?file=1&amp;id=170&amp;r=downloadMaterial</a:t>
            </a:r>
            <a:r>
              <a:rPr lang="sl-SI" sz="900" dirty="0">
                <a:solidFill>
                  <a:srgbClr val="92D050"/>
                </a:solidFill>
              </a:rPr>
              <a:t> (gozd)</a:t>
            </a:r>
          </a:p>
          <a:p>
            <a:r>
              <a:rPr lang="sl-SI" sz="900" dirty="0">
                <a:solidFill>
                  <a:srgbClr val="92D050"/>
                </a:solidFill>
                <a:hlinkClick r:id="rId6"/>
              </a:rPr>
              <a:t>https://vitacare.si/regrat-divja-zakladnica-zdravja/</a:t>
            </a:r>
            <a:r>
              <a:rPr lang="sl-SI" sz="900" dirty="0">
                <a:solidFill>
                  <a:srgbClr val="92D050"/>
                </a:solidFill>
              </a:rPr>
              <a:t> (slika4)</a:t>
            </a:r>
          </a:p>
          <a:p>
            <a:r>
              <a:rPr lang="sl-SI" sz="900" dirty="0">
                <a:solidFill>
                  <a:srgbClr val="92D050"/>
                </a:solidFill>
                <a:hlinkClick r:id="rId7"/>
              </a:rPr>
              <a:t>https://dijaski.net/gradivo/bio_ref_clenonozci_02</a:t>
            </a:r>
            <a:r>
              <a:rPr lang="sl-SI" sz="900" dirty="0">
                <a:solidFill>
                  <a:srgbClr val="92D050"/>
                </a:solidFill>
              </a:rPr>
              <a:t> (slika5,6)</a:t>
            </a:r>
          </a:p>
          <a:p>
            <a:r>
              <a:rPr lang="sl-SI" sz="900" dirty="0">
                <a:hlinkClick r:id="rId8"/>
              </a:rPr>
              <a:t>https://publishwall.si/tamara.kranjec-laganin/post/205293/tamara-laganin-kranjec-sonce-interaktivni-glasbeno-gibalni-program-za-1-3-letnike</a:t>
            </a:r>
            <a:r>
              <a:rPr lang="sl-SI" sz="900" dirty="0"/>
              <a:t> </a:t>
            </a:r>
            <a:r>
              <a:rPr lang="sl-SI" sz="900" dirty="0">
                <a:solidFill>
                  <a:srgbClr val="92D050"/>
                </a:solidFill>
              </a:rPr>
              <a:t>(slika7)</a:t>
            </a:r>
          </a:p>
          <a:p>
            <a:r>
              <a:rPr lang="sl-SI" sz="900" dirty="0">
                <a:solidFill>
                  <a:srgbClr val="92D050"/>
                </a:solidFill>
              </a:rPr>
              <a:t>ttps://vitacare.si/interni-odpoklic/klicaj/</a:t>
            </a:r>
          </a:p>
          <a:p>
            <a:r>
              <a:rPr lang="sl-SI" sz="900" dirty="0">
                <a:solidFill>
                  <a:srgbClr val="92D050"/>
                </a:solidFill>
              </a:rPr>
              <a:t>IN OSTALI INTERNETNI VIRI in LITERATURA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5089970" y="1390918"/>
            <a:ext cx="4184034" cy="48295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u="sng" dirty="0">
                <a:solidFill>
                  <a:schemeClr val="tx1"/>
                </a:solidFill>
              </a:rPr>
              <a:t>Naravoslovni dan smo pripravili:</a:t>
            </a:r>
          </a:p>
          <a:p>
            <a:pPr marL="0" indent="0">
              <a:buNone/>
            </a:pPr>
            <a:r>
              <a:rPr lang="sl-SI" dirty="0">
                <a:solidFill>
                  <a:schemeClr val="tx1"/>
                </a:solidFill>
              </a:rPr>
              <a:t>Aleksandra Borovnik</a:t>
            </a:r>
          </a:p>
          <a:p>
            <a:pPr marL="0" indent="0">
              <a:buNone/>
            </a:pPr>
            <a:r>
              <a:rPr lang="sl-SI" dirty="0">
                <a:solidFill>
                  <a:schemeClr val="tx1"/>
                </a:solidFill>
              </a:rPr>
              <a:t>Karina </a:t>
            </a:r>
            <a:r>
              <a:rPr lang="sl-SI" dirty="0" err="1">
                <a:solidFill>
                  <a:schemeClr val="tx1"/>
                </a:solidFill>
              </a:rPr>
              <a:t>Ladinek</a:t>
            </a:r>
            <a:endParaRPr lang="sl-SI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l-SI" dirty="0">
                <a:solidFill>
                  <a:schemeClr val="tx1"/>
                </a:solidFill>
              </a:rPr>
              <a:t>Igor </a:t>
            </a:r>
            <a:r>
              <a:rPr lang="sl-SI" dirty="0" err="1">
                <a:solidFill>
                  <a:schemeClr val="tx1"/>
                </a:solidFill>
              </a:rPr>
              <a:t>Koser</a:t>
            </a:r>
            <a:endParaRPr lang="sl-SI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782604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236113"/>
            <a:ext cx="8596668" cy="884349"/>
          </a:xfrm>
        </p:spPr>
        <p:txBody>
          <a:bodyPr>
            <a:normAutofit/>
          </a:bodyPr>
          <a:lstStyle/>
          <a:p>
            <a:r>
              <a:rPr lang="sl-SI" sz="4000" b="1" dirty="0"/>
              <a:t>POZDRAVLJENI UČENCI 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7334" y="1493949"/>
            <a:ext cx="9200762" cy="508715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sl-SI" sz="2800" dirty="0"/>
              <a:t>Naravoslovni dan bo tokrat potekal malo drugače.</a:t>
            </a:r>
          </a:p>
          <a:p>
            <a:pPr marL="0" indent="0" algn="ctr">
              <a:buNone/>
            </a:pPr>
            <a:r>
              <a:rPr lang="sl-SI" sz="2800" dirty="0"/>
              <a:t>Zjutraj se bomo prebudili z nasmeškom na obrazu, se posvetili jutranji telovadbi ali mediaciji ter zaužili zdrav dober zajtrk.</a:t>
            </a:r>
          </a:p>
          <a:p>
            <a:pPr marL="0" indent="0" algn="ctr">
              <a:buNone/>
            </a:pPr>
            <a:r>
              <a:rPr lang="sl-SI" sz="2800" dirty="0"/>
              <a:t>Nato boste izbrali eno izmed dejavnosti, ki jih imate na voljo: SPREHOD V GOZD, SPREHOD NA TRAVNIK, REGRAT, PRST IN V NJEJ ŽIVEČI ORGANIZMI, PTICE.</a:t>
            </a:r>
          </a:p>
          <a:p>
            <a:pPr marL="0" indent="0" algn="ctr">
              <a:buNone/>
            </a:pPr>
            <a:r>
              <a:rPr lang="sl-SI" sz="2800" dirty="0"/>
              <a:t>Sami boste izbrali, katera aktivnost bo primerna za vas in predvsem, katera vas zanima.</a:t>
            </a:r>
          </a:p>
          <a:p>
            <a:pPr marL="0" indent="0" algn="ctr">
              <a:buNone/>
            </a:pPr>
            <a:r>
              <a:rPr lang="sl-SI" sz="2800" dirty="0"/>
              <a:t>Čas izvedbe si določite sami, je pa priporočljivo, da se odpravite v naravo v dopoldanskih urah.</a:t>
            </a:r>
          </a:p>
          <a:p>
            <a:pPr marL="0" indent="0" algn="ctr">
              <a:buNone/>
            </a:pPr>
            <a:r>
              <a:rPr lang="sl-SI" sz="2800" b="1" u="sng" dirty="0"/>
              <a:t>Veliko užitka v naravi in malo drugačnem naravoslovnem </a:t>
            </a:r>
            <a:r>
              <a:rPr lang="sl-SI" sz="2800" b="1" u="sng" dirty="0" smtClean="0"/>
              <a:t>dnevu!</a:t>
            </a:r>
            <a:endParaRPr lang="sl-SI" sz="2800" b="1" u="sng" dirty="0"/>
          </a:p>
          <a:p>
            <a:pPr marL="0" indent="0" algn="ctr">
              <a:buNone/>
            </a:pP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232556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84349"/>
          </a:xfrm>
        </p:spPr>
        <p:txBody>
          <a:bodyPr>
            <a:normAutofit/>
          </a:bodyPr>
          <a:lstStyle/>
          <a:p>
            <a:r>
              <a:rPr lang="sl-SI" sz="4400" b="1" dirty="0"/>
              <a:t>JUTRANJA TELOVADBA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7334" y="1493949"/>
            <a:ext cx="8596668" cy="48939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000" dirty="0"/>
              <a:t>Prebudili smo se v jutro, kjer se bomo dobro pretegnili.</a:t>
            </a:r>
          </a:p>
          <a:p>
            <a:pPr marL="0" indent="0">
              <a:buNone/>
            </a:pPr>
            <a:r>
              <a:rPr lang="sl-SI" sz="2000" dirty="0"/>
              <a:t>Sledite spodnjemu posnetku, kjer boste z </a:t>
            </a:r>
            <a:r>
              <a:rPr lang="sl-SI" sz="2000" b="1" dirty="0"/>
              <a:t>JOGO </a:t>
            </a:r>
            <a:r>
              <a:rPr lang="sl-SI" sz="2000" dirty="0"/>
              <a:t>naredili </a:t>
            </a:r>
          </a:p>
          <a:p>
            <a:pPr marL="0" indent="0">
              <a:buNone/>
            </a:pPr>
            <a:r>
              <a:rPr lang="sl-SI" sz="2000" b="1" dirty="0"/>
              <a:t>POZDRAV SONCU</a:t>
            </a:r>
            <a:r>
              <a:rPr lang="sl-SI" sz="2000" dirty="0"/>
              <a:t>:                                            klikni na posnetek (2X)</a:t>
            </a:r>
          </a:p>
          <a:p>
            <a:pPr marL="0" indent="0">
              <a:buNone/>
            </a:pPr>
            <a:endParaRPr lang="sl-SI" sz="2000" dirty="0"/>
          </a:p>
          <a:p>
            <a:pPr marL="0" indent="0">
              <a:buNone/>
            </a:pPr>
            <a:endParaRPr lang="sl-SI" sz="2000" dirty="0"/>
          </a:p>
          <a:p>
            <a:pPr marL="0" indent="0">
              <a:buNone/>
            </a:pPr>
            <a:r>
              <a:rPr lang="sl-SI" sz="2000" dirty="0"/>
              <a:t>Tako, sedaj pa smo pripravljeni na telovadbo, ki nam bo malce bolj pospešila utrip:</a:t>
            </a:r>
          </a:p>
          <a:p>
            <a:pPr marL="0" indent="0">
              <a:buNone/>
            </a:pPr>
            <a:r>
              <a:rPr lang="sl-SI" sz="2000" b="1" dirty="0"/>
              <a:t>TELOVADBA:</a:t>
            </a:r>
            <a:r>
              <a:rPr lang="sl-SI" sz="2000" dirty="0"/>
              <a:t>                                         klikni na posnetek.(2X)</a:t>
            </a:r>
          </a:p>
        </p:txBody>
      </p:sp>
      <p:pic>
        <p:nvPicPr>
          <p:cNvPr id="4" name="85uA4lhXFcU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78925" y="2293232"/>
            <a:ext cx="2447637" cy="1376796"/>
          </a:xfrm>
          <a:prstGeom prst="rect">
            <a:avLst/>
          </a:prstGeom>
        </p:spPr>
      </p:pic>
      <p:pic>
        <p:nvPicPr>
          <p:cNvPr id="5" name="lkMwcWF5uj0"/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2738090" y="4055956"/>
            <a:ext cx="2567709" cy="144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75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48545" y="184597"/>
            <a:ext cx="8596668" cy="1320800"/>
          </a:xfrm>
        </p:spPr>
        <p:txBody>
          <a:bodyPr>
            <a:noAutofit/>
          </a:bodyPr>
          <a:lstStyle/>
          <a:p>
            <a:r>
              <a:rPr lang="sl-SI" sz="4400" b="1" dirty="0"/>
              <a:t>ZAJTRK JE NAJPOMEBNEJŠI OBROK V DNEVU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84813" y="1709829"/>
            <a:ext cx="8424472" cy="499077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sz="2800" b="1" dirty="0">
                <a:solidFill>
                  <a:schemeClr val="tx1"/>
                </a:solidFill>
              </a:rPr>
              <a:t>Zajtrk je najpomembnejši obrok v dnevu. Daje nam kar 20% energije skozi dan.</a:t>
            </a:r>
          </a:p>
          <a:p>
            <a:pPr marL="0" indent="0">
              <a:buNone/>
            </a:pPr>
            <a:r>
              <a:rPr lang="sl-SI" sz="2800" b="1" dirty="0">
                <a:solidFill>
                  <a:schemeClr val="tx1"/>
                </a:solidFill>
              </a:rPr>
              <a:t>Vsebovati mora vse ogljikove hidrate, beljakovine predvsem pa kopico vitaminov in mineralov. Vsebnost maščob zmanjšamo.</a:t>
            </a:r>
          </a:p>
          <a:p>
            <a:pPr marL="0" indent="0">
              <a:buNone/>
            </a:pPr>
            <a:endParaRPr lang="sl-SI" sz="19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l-SI" sz="2400" b="1" dirty="0">
                <a:solidFill>
                  <a:schemeClr val="tx1"/>
                </a:solidFill>
              </a:rPr>
              <a:t>Kakšen bi bil tvoj zdrav </a:t>
            </a:r>
            <a:r>
              <a:rPr lang="sl-SI" sz="2400" b="1" dirty="0" smtClean="0">
                <a:solidFill>
                  <a:schemeClr val="tx1"/>
                </a:solidFill>
              </a:rPr>
              <a:t>zajtrk?</a:t>
            </a:r>
            <a:endParaRPr lang="sl-SI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l-SI" sz="2400" b="1" dirty="0">
                <a:solidFill>
                  <a:schemeClr val="tx1"/>
                </a:solidFill>
              </a:rPr>
              <a:t>Kaj bi danes </a:t>
            </a:r>
            <a:r>
              <a:rPr lang="sl-SI" sz="2400" b="1" dirty="0" smtClean="0">
                <a:solidFill>
                  <a:schemeClr val="tx1"/>
                </a:solidFill>
              </a:rPr>
              <a:t>zajtrkoval?</a:t>
            </a:r>
            <a:endParaRPr lang="sl-SI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l-SI" sz="2400" b="1" dirty="0">
                <a:solidFill>
                  <a:schemeClr val="tx1"/>
                </a:solidFill>
              </a:rPr>
              <a:t>Zamisli si popoln recept za zajtrk in si ga tudi </a:t>
            </a:r>
            <a:r>
              <a:rPr lang="sl-SI" sz="2400" b="1" dirty="0" smtClean="0">
                <a:solidFill>
                  <a:schemeClr val="tx1"/>
                </a:solidFill>
              </a:rPr>
              <a:t>pripravi!</a:t>
            </a:r>
            <a:endParaRPr lang="sl-SI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l-SI" sz="2400" b="1" dirty="0">
                <a:solidFill>
                  <a:schemeClr val="tx1"/>
                </a:solidFill>
              </a:rPr>
              <a:t>Ne pozabi fotografirati svoj zajtrk, zapisat recept za zajtrk, da bomo lahko izbrali vsaj deset naj naj zajtrkov.</a:t>
            </a:r>
          </a:p>
          <a:p>
            <a:pPr marL="0" indent="0">
              <a:buNone/>
            </a:pPr>
            <a:endParaRPr lang="sl-SI" sz="19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6" name="Slika 5" descr="Sadje s skut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">
            <a:off x="8866144" y="485709"/>
            <a:ext cx="3028946" cy="2243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Pravokotnik 6"/>
          <p:cNvSpPr/>
          <p:nvPr/>
        </p:nvSpPr>
        <p:spPr>
          <a:xfrm>
            <a:off x="8709285" y="3072984"/>
            <a:ext cx="3342664" cy="3447737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b="1" dirty="0">
                <a:solidFill>
                  <a:schemeClr val="tx1"/>
                </a:solidFill>
              </a:rPr>
              <a:t>IDEJA ZA ZAJTRK:</a:t>
            </a:r>
          </a:p>
          <a:p>
            <a:r>
              <a:rPr lang="sl-SI" b="1" dirty="0">
                <a:solidFill>
                  <a:srgbClr val="C00000"/>
                </a:solidFill>
              </a:rPr>
              <a:t>Sadje s skuto</a:t>
            </a:r>
          </a:p>
          <a:p>
            <a:r>
              <a:rPr lang="sl-SI" b="1" dirty="0"/>
              <a:t>Sadje nas prijetno osveži, skuta pa nahrani z maščobami in beljakovinami. Različne vrste skute lahko odlično kombinirate z jabolki in hruškami, če dodate še nekaj orehov, pa vas bo jutranji obrok več kot nasitil.</a:t>
            </a:r>
          </a:p>
        </p:txBody>
      </p:sp>
    </p:spTree>
    <p:extLst>
      <p:ext uri="{BB962C8B-B14F-4D97-AF65-F5344CB8AC3E}">
        <p14:creationId xmlns:p14="http://schemas.microsoft.com/office/powerpoint/2010/main" val="3959755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234845"/>
            <a:ext cx="8596668" cy="2988040"/>
          </a:xfrm>
        </p:spPr>
        <p:txBody>
          <a:bodyPr>
            <a:normAutofit/>
          </a:bodyPr>
          <a:lstStyle/>
          <a:p>
            <a:r>
              <a:rPr lang="sl-SI" dirty="0"/>
              <a:t>V NARAVO SE BOŠ PODAL VARNO IN V SKLADU Z NAVODILI ZA PREPREČEVANJE OKUŽB ŠIRJENJA VIRUSA.</a:t>
            </a:r>
          </a:p>
        </p:txBody>
      </p:sp>
      <p:pic>
        <p:nvPicPr>
          <p:cNvPr id="4" name="Označba mesta vsebine 3" descr="Index of /wp-content/uploads/2015/0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842" y="2458386"/>
            <a:ext cx="6352160" cy="4003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7744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22788" y="210355"/>
            <a:ext cx="8596668" cy="845713"/>
          </a:xfrm>
        </p:spPr>
        <p:txBody>
          <a:bodyPr>
            <a:normAutofit/>
          </a:bodyPr>
          <a:lstStyle/>
          <a:p>
            <a:r>
              <a:rPr lang="sl-SI" sz="4000" b="1" dirty="0"/>
              <a:t>SPREHOD V GOZD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29784" y="1249251"/>
            <a:ext cx="8944218" cy="539139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l-SI" sz="2800" b="1" dirty="0"/>
              <a:t>Pojdi na sprehod v gozd. Med potjo opazuj drevesa.</a:t>
            </a:r>
          </a:p>
          <a:p>
            <a:pPr marL="0" indent="0">
              <a:buNone/>
            </a:pPr>
            <a:endParaRPr lang="sl-SI" sz="2800" b="1" dirty="0"/>
          </a:p>
          <a:p>
            <a:pPr marL="0" indent="0">
              <a:buNone/>
            </a:pPr>
            <a:r>
              <a:rPr lang="sl-SI" sz="2800" b="1" dirty="0"/>
              <a:t>Ali je rob gozda drugačen od preostalega </a:t>
            </a:r>
            <a:r>
              <a:rPr lang="sl-SI" sz="2800" b="1" dirty="0" smtClean="0"/>
              <a:t>gozda?</a:t>
            </a:r>
            <a:endParaRPr lang="sl-SI" sz="2800" b="1" dirty="0"/>
          </a:p>
          <a:p>
            <a:pPr marL="0" indent="0">
              <a:buNone/>
            </a:pPr>
            <a:r>
              <a:rPr lang="sl-SI" sz="2800" b="1" dirty="0"/>
              <a:t>Ali je v gozdu več listavcev ali </a:t>
            </a:r>
            <a:r>
              <a:rPr lang="sl-SI" sz="2800" b="1" dirty="0" smtClean="0"/>
              <a:t>iglavcev?</a:t>
            </a:r>
            <a:endParaRPr lang="sl-SI" sz="2800" b="1" dirty="0"/>
          </a:p>
          <a:p>
            <a:pPr marL="0" indent="0">
              <a:buNone/>
            </a:pPr>
            <a:endParaRPr lang="sl-SI" sz="2800" b="1" dirty="0"/>
          </a:p>
          <a:p>
            <a:pPr marL="0" indent="0">
              <a:buNone/>
            </a:pPr>
            <a:r>
              <a:rPr lang="sl-SI" sz="2800" b="1" dirty="0"/>
              <a:t>Najpogostejša drevesa v Sloveniji so: bukev, jelka, smreka, gaber, javor, kostanj, jesen, bor…</a:t>
            </a:r>
          </a:p>
          <a:p>
            <a:pPr marL="0" indent="0">
              <a:buNone/>
            </a:pPr>
            <a:endParaRPr lang="sl-SI" sz="2800" b="1" dirty="0"/>
          </a:p>
          <a:p>
            <a:pPr marL="0" indent="0">
              <a:buNone/>
            </a:pPr>
            <a:r>
              <a:rPr lang="sl-SI" sz="2800" b="1" dirty="0"/>
              <a:t>Katera drevesa si prepoznal v gozdu, ki je najbližje tvojemu </a:t>
            </a:r>
            <a:r>
              <a:rPr lang="sl-SI" sz="2800" b="1" dirty="0" smtClean="0"/>
              <a:t>domu?</a:t>
            </a:r>
            <a:endParaRPr lang="sl-SI" sz="2800" b="1" dirty="0"/>
          </a:p>
          <a:p>
            <a:pPr marL="0" indent="0">
              <a:buNone/>
            </a:pPr>
            <a:r>
              <a:rPr lang="sl-SI" sz="2800" b="1" dirty="0"/>
              <a:t>Ko prideš domov s pomočjo literature in internetnih strani opiši in predstavi drevo, ki ti je </a:t>
            </a:r>
            <a:r>
              <a:rPr lang="sl-SI" sz="2800" b="1" dirty="0" smtClean="0"/>
              <a:t>najljubše!</a:t>
            </a:r>
            <a:endParaRPr lang="sl-SI" sz="2800" b="1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0000">
            <a:off x="9605351" y="683156"/>
            <a:ext cx="2274072" cy="2274072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9490535" y="3226591"/>
            <a:ext cx="2658252" cy="3414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/>
              <a:t>PAZI NASE, saj smo klopi najbolj aktivni od spomladi do jeseni. Pa tudi mi prenašamo </a:t>
            </a:r>
            <a:r>
              <a:rPr lang="sl-SI" b="1" dirty="0" smtClean="0"/>
              <a:t>viruse!</a:t>
            </a:r>
            <a:endParaRPr lang="sl-SI" b="1" dirty="0"/>
          </a:p>
          <a:p>
            <a:pPr algn="ctr"/>
            <a:r>
              <a:rPr lang="sl-SI" b="1" dirty="0"/>
              <a:t>OBLEČI SE SVETLO,NA GLAVO NADENI POKRIVALO, POŠKROPI IN NAMAŽI SE Z ZAŠČITNIM SREDSTVOM IN PO POVRATKU SE POZORNO </a:t>
            </a:r>
            <a:r>
              <a:rPr lang="sl-SI" b="1" dirty="0" smtClean="0"/>
              <a:t>PREGLEJ!</a:t>
            </a:r>
            <a:endParaRPr lang="sl-SI" b="1" dirty="0"/>
          </a:p>
        </p:txBody>
      </p:sp>
    </p:spTree>
    <p:extLst>
      <p:ext uri="{BB962C8B-B14F-4D97-AF65-F5344CB8AC3E}">
        <p14:creationId xmlns:p14="http://schemas.microsoft.com/office/powerpoint/2010/main" val="2793256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178216"/>
            <a:ext cx="7944787" cy="856105"/>
          </a:xfrm>
        </p:spPr>
        <p:txBody>
          <a:bodyPr>
            <a:normAutofit/>
          </a:bodyPr>
          <a:lstStyle/>
          <a:p>
            <a:r>
              <a:rPr lang="sl-SI" sz="4400" b="1" dirty="0"/>
              <a:t>SPREHOD NA BLIŽNJI TRAVNIK 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22502" y="1034321"/>
            <a:ext cx="7522286" cy="570133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sl-SI" sz="2400" b="1" dirty="0"/>
              <a:t>Na sprehodu po travniku lahko opaziš, da so ene spomladanske cvetlice zacvetele, ene pa so že ovenele.</a:t>
            </a:r>
          </a:p>
          <a:p>
            <a:pPr marL="0" indent="0">
              <a:buNone/>
            </a:pPr>
            <a:endParaRPr lang="sl-SI" sz="2400" b="1" dirty="0"/>
          </a:p>
          <a:p>
            <a:pPr marL="0" indent="0">
              <a:buNone/>
            </a:pPr>
            <a:r>
              <a:rPr lang="sl-SI" sz="2400" b="1" dirty="0"/>
              <a:t>Poglej po travniku. Katera barva </a:t>
            </a:r>
            <a:r>
              <a:rPr lang="sl-SI" sz="2400" b="1" dirty="0" smtClean="0"/>
              <a:t>prevladuje? </a:t>
            </a:r>
            <a:r>
              <a:rPr lang="sl-SI" sz="2400" b="1" dirty="0"/>
              <a:t>Koliko barv cvetlic lahko </a:t>
            </a:r>
            <a:r>
              <a:rPr lang="sl-SI" sz="2400" b="1" dirty="0" smtClean="0"/>
              <a:t>našteješ?</a:t>
            </a:r>
            <a:endParaRPr lang="sl-SI" sz="2400" b="1" dirty="0"/>
          </a:p>
          <a:p>
            <a:pPr marL="0" indent="0">
              <a:buNone/>
            </a:pPr>
            <a:r>
              <a:rPr lang="sl-SI" sz="2400" b="1" dirty="0"/>
              <a:t>Izberi si cvetlico. Povonjaj cvet. Kaj se ti zdi </a:t>
            </a:r>
            <a:r>
              <a:rPr lang="sl-SI" sz="2400" b="1" dirty="0" smtClean="0"/>
              <a:t>zanimivo? </a:t>
            </a:r>
            <a:r>
              <a:rPr lang="sl-SI" sz="2400" b="1" dirty="0"/>
              <a:t>Preštej venčne liste!</a:t>
            </a:r>
          </a:p>
          <a:p>
            <a:pPr marL="0" indent="0">
              <a:buNone/>
            </a:pPr>
            <a:r>
              <a:rPr lang="sl-SI" sz="2400" b="1" dirty="0"/>
              <a:t>Oglej si celo rastlino. Od kje rastejo </a:t>
            </a:r>
            <a:r>
              <a:rPr lang="sl-SI" sz="2400" b="1" dirty="0" smtClean="0"/>
              <a:t>listi? </a:t>
            </a:r>
            <a:r>
              <a:rPr lang="sl-SI" sz="2400" b="1" dirty="0"/>
              <a:t>Kakšni so listi (enostavni, deljeni, sestavljeni)? Ali je prisoten listni </a:t>
            </a:r>
            <a:r>
              <a:rPr lang="sl-SI" sz="2400" b="1" dirty="0" smtClean="0"/>
              <a:t>pecelj? </a:t>
            </a:r>
            <a:endParaRPr lang="sl-SI" sz="2400" b="1" dirty="0"/>
          </a:p>
          <a:p>
            <a:pPr marL="0" indent="0">
              <a:buNone/>
            </a:pPr>
            <a:r>
              <a:rPr lang="sl-SI" sz="2400" b="1" dirty="0"/>
              <a:t>Izpuli rastlinico in si oglej korenine. Kakšne so (šopaste ali imajo glavno korenino)? Si rastlino težko </a:t>
            </a:r>
            <a:r>
              <a:rPr lang="sl-SI" sz="2400" b="1" dirty="0" smtClean="0"/>
              <a:t>izpulil?</a:t>
            </a:r>
            <a:endParaRPr lang="sl-SI" sz="2400" b="1" dirty="0"/>
          </a:p>
          <a:p>
            <a:pPr marL="0" indent="0">
              <a:buNone/>
            </a:pPr>
            <a:r>
              <a:rPr lang="sl-SI" sz="2400" b="1" dirty="0"/>
              <a:t>Ko prideš domov s pomočjo literature in internetnih strani opiši in predstavi cvetlico, ki ti je </a:t>
            </a:r>
            <a:r>
              <a:rPr lang="sl-SI" sz="2400" b="1" dirty="0" smtClean="0"/>
              <a:t>najljubša!</a:t>
            </a:r>
            <a:endParaRPr lang="sl-SI" sz="2400" b="1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787" y="476002"/>
            <a:ext cx="3878393" cy="2908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Elipsa 4"/>
          <p:cNvSpPr/>
          <p:nvPr/>
        </p:nvSpPr>
        <p:spPr>
          <a:xfrm>
            <a:off x="8600295" y="3047694"/>
            <a:ext cx="3222885" cy="21286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b="1" dirty="0"/>
              <a:t>LAHKO ME VZAMEŠ ZRAVEN NA SPREHOD….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069" y="5077514"/>
            <a:ext cx="1776914" cy="147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03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400" b="1" dirty="0"/>
              <a:t>REGRAT – ZDRAV IN ZDRAVILEN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7334" y="1455313"/>
            <a:ext cx="6045438" cy="458604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sl-SI" sz="2400" b="1" dirty="0"/>
              <a:t>Regrat je zelo razširjena rastlina, ki raste po travnikih in nas razveseljuje s prečudovitimi rumenimi cvetovi. Iz oplojenih cvetov pa se počasi razvije puhasta „lučka“.</a:t>
            </a:r>
          </a:p>
          <a:p>
            <a:pPr marL="0" indent="0">
              <a:buNone/>
            </a:pPr>
            <a:endParaRPr lang="sl-SI" sz="2400" b="1" dirty="0"/>
          </a:p>
          <a:p>
            <a:pPr marL="0" indent="0">
              <a:buNone/>
            </a:pPr>
            <a:r>
              <a:rPr lang="sl-SI" sz="2400" b="1" dirty="0"/>
              <a:t>Že naše babice so vedele, da ima regrat veliko zdravilnih učinkov.</a:t>
            </a:r>
          </a:p>
          <a:p>
            <a:pPr marL="0" indent="0">
              <a:buNone/>
            </a:pPr>
            <a:r>
              <a:rPr lang="sl-SI" sz="2400" b="1" dirty="0"/>
              <a:t>Kakšne zdravilne učinke </a:t>
            </a:r>
            <a:r>
              <a:rPr lang="sl-SI" sz="2400" b="1" dirty="0" smtClean="0"/>
              <a:t>ima?</a:t>
            </a:r>
            <a:endParaRPr lang="sl-SI" sz="2400" b="1" dirty="0"/>
          </a:p>
          <a:p>
            <a:pPr marL="0" indent="0">
              <a:buNone/>
            </a:pPr>
            <a:r>
              <a:rPr lang="sl-SI" sz="2400" b="1" dirty="0"/>
              <a:t>Na kakšne načine ga lahko </a:t>
            </a:r>
            <a:r>
              <a:rPr lang="sl-SI" sz="2400" b="1" dirty="0" smtClean="0"/>
              <a:t>uživamo?</a:t>
            </a:r>
            <a:endParaRPr lang="sl-SI" sz="2400" b="1" dirty="0"/>
          </a:p>
          <a:p>
            <a:pPr marL="0" indent="0">
              <a:buNone/>
            </a:pPr>
            <a:r>
              <a:rPr lang="sl-SI" sz="2400" b="1" dirty="0"/>
              <a:t>S pomočjo literature in internetnih virov opiši regrat in njegove zdravilne učinke.</a:t>
            </a:r>
          </a:p>
          <a:p>
            <a:pPr marL="0" indent="0">
              <a:buNone/>
            </a:pPr>
            <a:endParaRPr lang="sl-SI" sz="20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685" y="2297418"/>
            <a:ext cx="4350633" cy="2901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ravokotnik 4"/>
          <p:cNvSpPr/>
          <p:nvPr/>
        </p:nvSpPr>
        <p:spPr>
          <a:xfrm>
            <a:off x="11269014" y="5199256"/>
            <a:ext cx="373487" cy="377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33210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339144"/>
            <a:ext cx="8596668" cy="961623"/>
          </a:xfrm>
        </p:spPr>
        <p:txBody>
          <a:bodyPr>
            <a:normAutofit/>
          </a:bodyPr>
          <a:lstStyle/>
          <a:p>
            <a:r>
              <a:rPr lang="sl-SI" sz="4000" b="1" dirty="0"/>
              <a:t>PRST IN V NJEJ ŽIVEČI ORGANIZMI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25003" y="1081825"/>
            <a:ext cx="7418231" cy="564094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sl-SI" sz="2400" b="1" dirty="0"/>
              <a:t>V prsti so živeči mnogi organizmi. Na te posebne pogoje so se morali prilagoditi, zato je njihovo telo prav posebno oblikovano.</a:t>
            </a:r>
          </a:p>
          <a:p>
            <a:pPr marL="0" indent="0">
              <a:buNone/>
            </a:pPr>
            <a:r>
              <a:rPr lang="sl-SI" sz="2400" b="1" dirty="0"/>
              <a:t>Kar v bližini doma lahko obrneš kakšen večji kamen in pogledaš, kaj se skriva pod njem.</a:t>
            </a:r>
          </a:p>
          <a:p>
            <a:pPr marL="0" indent="0">
              <a:buNone/>
            </a:pPr>
            <a:r>
              <a:rPr lang="sl-SI" sz="2400" b="1" dirty="0"/>
              <a:t>Na vrtu lahko izkoplješ luknjo in naletiš na deževnika, mokrice, strige, dvojnonoge, žuželčje ličinke, mravlje…</a:t>
            </a:r>
          </a:p>
          <a:p>
            <a:pPr marL="0" indent="0">
              <a:buNone/>
            </a:pPr>
            <a:r>
              <a:rPr lang="sl-SI" sz="2400" b="1" dirty="0"/>
              <a:t>Koliko živali si našel?</a:t>
            </a:r>
          </a:p>
          <a:p>
            <a:pPr marL="0" indent="0">
              <a:buNone/>
            </a:pPr>
            <a:r>
              <a:rPr lang="sl-SI" sz="2400" b="1" dirty="0"/>
              <a:t>Kakšne so?</a:t>
            </a:r>
          </a:p>
          <a:p>
            <a:pPr marL="0" indent="0">
              <a:buNone/>
            </a:pPr>
            <a:r>
              <a:rPr lang="sl-SI" sz="2400" b="1" dirty="0"/>
              <a:t>Opazuj obliko njihovega </a:t>
            </a:r>
            <a:r>
              <a:rPr lang="sl-SI" sz="2400" b="1" dirty="0" smtClean="0"/>
              <a:t>telesa!</a:t>
            </a:r>
            <a:endParaRPr lang="sl-SI" sz="2400" b="1" dirty="0"/>
          </a:p>
          <a:p>
            <a:pPr marL="0" indent="0">
              <a:buNone/>
            </a:pPr>
            <a:endParaRPr lang="sl-SI" sz="2400" b="1" dirty="0"/>
          </a:p>
          <a:p>
            <a:pPr marL="0" indent="0">
              <a:buNone/>
            </a:pPr>
            <a:r>
              <a:rPr lang="sl-SI" sz="2400" b="1" dirty="0"/>
              <a:t>Če imaš doma lupo, si pomagaj z njo.</a:t>
            </a:r>
          </a:p>
          <a:p>
            <a:pPr marL="0" indent="0">
              <a:buNone/>
            </a:pPr>
            <a:endParaRPr lang="sl-SI" sz="2400" b="1" dirty="0"/>
          </a:p>
          <a:p>
            <a:pPr marL="0" indent="0">
              <a:buNone/>
            </a:pPr>
            <a:r>
              <a:rPr lang="sl-SI" sz="2400" b="1" dirty="0"/>
              <a:t>Verjetno najbolj poznan pa nam je deževnik. Po raziskovanju </a:t>
            </a:r>
            <a:r>
              <a:rPr lang="sl-SI" sz="2400" b="1" dirty="0" smtClean="0"/>
              <a:t>prsti, </a:t>
            </a:r>
            <a:r>
              <a:rPr lang="sl-SI" sz="2400" b="1" dirty="0"/>
              <a:t>boš s pomočjo literature in spleta opisal deževnika.</a:t>
            </a:r>
          </a:p>
        </p:txBody>
      </p:sp>
      <p:pic>
        <p:nvPicPr>
          <p:cNvPr id="3079" name="Picture 1" descr="biologija0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105" y="339144"/>
            <a:ext cx="3148974" cy="397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52" descr="http://www.gimvic.org/projekti/timko/2003/2b/clenonozci/slike/1prasick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99">
            <a:off x="7578171" y="4542195"/>
            <a:ext cx="3062288" cy="2095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/>
          <p:cNvSpPr/>
          <p:nvPr/>
        </p:nvSpPr>
        <p:spPr>
          <a:xfrm>
            <a:off x="9274002" y="6246254"/>
            <a:ext cx="1544252" cy="3219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mokrica</a:t>
            </a:r>
          </a:p>
        </p:txBody>
      </p:sp>
      <p:sp>
        <p:nvSpPr>
          <p:cNvPr id="8" name="Pravokotnik 7"/>
          <p:cNvSpPr/>
          <p:nvPr/>
        </p:nvSpPr>
        <p:spPr>
          <a:xfrm>
            <a:off x="11449318" y="339144"/>
            <a:ext cx="296215" cy="3563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5</a:t>
            </a:r>
          </a:p>
        </p:txBody>
      </p:sp>
      <p:sp>
        <p:nvSpPr>
          <p:cNvPr id="11" name="Pravokotnik 10"/>
          <p:cNvSpPr/>
          <p:nvPr/>
        </p:nvSpPr>
        <p:spPr>
          <a:xfrm>
            <a:off x="10349639" y="4720108"/>
            <a:ext cx="296215" cy="3563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82832352"/>
      </p:ext>
    </p:extLst>
  </p:cSld>
  <p:clrMapOvr>
    <a:masterClrMapping/>
  </p:clrMapOvr>
</p:sld>
</file>

<file path=ppt/theme/theme1.xml><?xml version="1.0" encoding="utf-8"?>
<a:theme xmlns:a="http://schemas.openxmlformats.org/drawingml/2006/main" name="Gladko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4436</TotalTime>
  <Words>1146</Words>
  <Application>Microsoft Office PowerPoint</Application>
  <PresentationFormat>Širokozaslonsko</PresentationFormat>
  <Paragraphs>114</Paragraphs>
  <Slides>13</Slides>
  <Notes>0</Notes>
  <HiddenSlides>0</HiddenSlides>
  <MMClips>10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20" baseType="lpstr">
      <vt:lpstr>Arial</vt:lpstr>
      <vt:lpstr>Arial Black</vt:lpstr>
      <vt:lpstr>Calibri</vt:lpstr>
      <vt:lpstr>Times New Roman</vt:lpstr>
      <vt:lpstr>Trebuchet MS</vt:lpstr>
      <vt:lpstr>Wingdings 3</vt:lpstr>
      <vt:lpstr>Gladko</vt:lpstr>
      <vt:lpstr>NARAVOSLOVNI DAN „V OBJEMU NARAVE“</vt:lpstr>
      <vt:lpstr>POZDRAVLJENI UČENCI </vt:lpstr>
      <vt:lpstr>JUTRANJA TELOVADBA</vt:lpstr>
      <vt:lpstr>ZAJTRK JE NAJPOMEBNEJŠI OBROK V DNEVU</vt:lpstr>
      <vt:lpstr>V NARAVO SE BOŠ PODAL VARNO IN V SKLADU Z NAVODILI ZA PREPREČEVANJE OKUŽB ŠIRJENJA VIRUSA.</vt:lpstr>
      <vt:lpstr>SPREHOD V GOZD</vt:lpstr>
      <vt:lpstr>SPREHOD NA BLIŽNJI TRAVNIK </vt:lpstr>
      <vt:lpstr>REGRAT – ZDRAV IN ZDRAVILEN</vt:lpstr>
      <vt:lpstr>PRST IN V NJEJ ŽIVEČI ORGANIZMI</vt:lpstr>
      <vt:lpstr>PTICE V MOJI BLIŽINI</vt:lpstr>
      <vt:lpstr>POROČILO</vt:lpstr>
      <vt:lpstr>POROČILO NAJ VSEBUJE</vt:lpstr>
      <vt:lpstr>VIRI IN LITERATURA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NARAVOSLOVNI DAN „V OBJEMU NARAVE“</dc:title>
  <dc:creator>Uporabnik</dc:creator>
  <cp:lastModifiedBy>Uporabnik</cp:lastModifiedBy>
  <cp:revision>73</cp:revision>
  <dcterms:created xsi:type="dcterms:W3CDTF">2020-04-07T16:43:26Z</dcterms:created>
  <dcterms:modified xsi:type="dcterms:W3CDTF">2020-04-17T17:00:44Z</dcterms:modified>
</cp:coreProperties>
</file>