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6" r:id="rId10"/>
    <p:sldId id="265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D3D1E-F738-4F05-87C1-4CA15602F5D0}" type="datetimeFigureOut">
              <a:rPr lang="sl-SI" smtClean="0"/>
              <a:t>15. 05. 2020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B1BF070-EF86-42FF-9006-6E8E3716BF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6970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D3D1E-F738-4F05-87C1-4CA15602F5D0}" type="datetimeFigureOut">
              <a:rPr lang="sl-SI" smtClean="0"/>
              <a:t>15. 05. 2020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B1BF070-EF86-42FF-9006-6E8E3716BF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30220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D3D1E-F738-4F05-87C1-4CA15602F5D0}" type="datetimeFigureOut">
              <a:rPr lang="sl-SI" smtClean="0"/>
              <a:t>15. 05. 2020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B1BF070-EF86-42FF-9006-6E8E3716BF22}" type="slidenum">
              <a:rPr lang="sl-SI" smtClean="0"/>
              <a:t>‹#›</a:t>
            </a:fld>
            <a:endParaRPr lang="sl-SI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1269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D3D1E-F738-4F05-87C1-4CA15602F5D0}" type="datetimeFigureOut">
              <a:rPr lang="sl-SI" smtClean="0"/>
              <a:t>15. 05. 2020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B1BF070-EF86-42FF-9006-6E8E3716BF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91042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D3D1E-F738-4F05-87C1-4CA15602F5D0}" type="datetimeFigureOut">
              <a:rPr lang="sl-SI" smtClean="0"/>
              <a:t>15. 05. 2020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B1BF070-EF86-42FF-9006-6E8E3716BF22}" type="slidenum">
              <a:rPr lang="sl-SI" smtClean="0"/>
              <a:t>‹#›</a:t>
            </a:fld>
            <a:endParaRPr lang="sl-SI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4236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D3D1E-F738-4F05-87C1-4CA15602F5D0}" type="datetimeFigureOut">
              <a:rPr lang="sl-SI" smtClean="0"/>
              <a:t>15. 05. 2020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B1BF070-EF86-42FF-9006-6E8E3716BF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01921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D3D1E-F738-4F05-87C1-4CA15602F5D0}" type="datetimeFigureOut">
              <a:rPr lang="sl-SI" smtClean="0"/>
              <a:t>15. 05. 2020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BF070-EF86-42FF-9006-6E8E3716BF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70170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D3D1E-F738-4F05-87C1-4CA15602F5D0}" type="datetimeFigureOut">
              <a:rPr lang="sl-SI" smtClean="0"/>
              <a:t>15. 05. 2020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BF070-EF86-42FF-9006-6E8E3716BF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14961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D3D1E-F738-4F05-87C1-4CA15602F5D0}" type="datetimeFigureOut">
              <a:rPr lang="sl-SI" smtClean="0"/>
              <a:t>15. 05. 2020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BF070-EF86-42FF-9006-6E8E3716BF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08279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D3D1E-F738-4F05-87C1-4CA15602F5D0}" type="datetimeFigureOut">
              <a:rPr lang="sl-SI" smtClean="0"/>
              <a:t>15. 05. 2020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B1BF070-EF86-42FF-9006-6E8E3716BF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2326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D3D1E-F738-4F05-87C1-4CA15602F5D0}" type="datetimeFigureOut">
              <a:rPr lang="sl-SI" smtClean="0"/>
              <a:t>15. 05. 2020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B1BF070-EF86-42FF-9006-6E8E3716BF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30225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D3D1E-F738-4F05-87C1-4CA15602F5D0}" type="datetimeFigureOut">
              <a:rPr lang="sl-SI" smtClean="0"/>
              <a:t>15. 05. 2020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B1BF070-EF86-42FF-9006-6E8E3716BF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47580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D3D1E-F738-4F05-87C1-4CA15602F5D0}" type="datetimeFigureOut">
              <a:rPr lang="sl-SI" smtClean="0"/>
              <a:t>15. 05. 2020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BF070-EF86-42FF-9006-6E8E3716BF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4023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D3D1E-F738-4F05-87C1-4CA15602F5D0}" type="datetimeFigureOut">
              <a:rPr lang="sl-SI" smtClean="0"/>
              <a:t>15. 05. 2020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BF070-EF86-42FF-9006-6E8E3716BF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0650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D3D1E-F738-4F05-87C1-4CA15602F5D0}" type="datetimeFigureOut">
              <a:rPr lang="sl-SI" smtClean="0"/>
              <a:t>15. 05. 2020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BF070-EF86-42FF-9006-6E8E3716BF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55421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D3D1E-F738-4F05-87C1-4CA15602F5D0}" type="datetimeFigureOut">
              <a:rPr lang="sl-SI" smtClean="0"/>
              <a:t>15. 05. 2020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B1BF070-EF86-42FF-9006-6E8E3716BF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03789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D3D1E-F738-4F05-87C1-4CA15602F5D0}" type="datetimeFigureOut">
              <a:rPr lang="sl-SI" smtClean="0"/>
              <a:t>15. 05. 2020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B1BF070-EF86-42FF-9006-6E8E3716BF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23955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igledal.org/geslo/Vinko_M%C3%B6derndorfer" TargetMode="External"/><Relationship Id="rId7" Type="http://schemas.openxmlformats.org/officeDocument/2006/relationships/hyperlink" Target="https://viman.ru/sl/skolioz-pozvonochnika-u-rebenka-6-let-lechenie-prichiny-razvitiya-lechenie.html" TargetMode="External"/><Relationship Id="rId2" Type="http://schemas.openxmlformats.org/officeDocument/2006/relationships/hyperlink" Target="http://www.pregovor.com/kategorije/besed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adio1.si/24237/zajterk" TargetMode="External"/><Relationship Id="rId5" Type="http://schemas.openxmlformats.org/officeDocument/2006/relationships/hyperlink" Target="https://enovicke.acs.si/branje-za-zabavo-in-znanje/" TargetMode="External"/><Relationship Id="rId4" Type="http://schemas.openxmlformats.org/officeDocument/2006/relationships/hyperlink" Target="https://www.bibaleze.si/najstniki/andreja-erdlen-kako-navdusiti-najstnika-za-branje-najstnik-noce-brati-knjige-knjiga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showcase/6866479/video/29368627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267949816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mihaela.ruhitel@guest.arnes.s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1"/>
                </a:solidFill>
              </a:rPr>
              <a:t>Kulturni dan</a:t>
            </a:r>
            <a:br>
              <a:rPr lang="sl-SI" dirty="0" smtClean="0">
                <a:solidFill>
                  <a:schemeClr val="accent1"/>
                </a:solidFill>
              </a:rPr>
            </a:br>
            <a:r>
              <a:rPr lang="sl-SI" dirty="0" smtClean="0">
                <a:solidFill>
                  <a:schemeClr val="accent1"/>
                </a:solidFill>
              </a:rPr>
              <a:t>Zaključek bralne značke</a:t>
            </a:r>
            <a:endParaRPr lang="sl-SI" dirty="0">
              <a:solidFill>
                <a:schemeClr val="accent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19. 5. 2020</a:t>
            </a:r>
          </a:p>
          <a:p>
            <a:r>
              <a:rPr lang="sl-SI" dirty="0" smtClean="0"/>
              <a:t>6. – 9. razred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0061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chemeClr val="accent1"/>
                </a:solidFill>
              </a:rPr>
              <a:t>LEP KULTURNI DAN VAM ŽELIM.</a:t>
            </a:r>
          </a:p>
        </p:txBody>
      </p:sp>
      <p:pic>
        <p:nvPicPr>
          <p:cNvPr id="2050" name="Picture 2" descr="https://i2.wp.com/enovicke.acs.si/wp-content/uploads/2019/06/10-pravic-bralcev-1.png?resize=1080%2C675&amp;ssl=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24313" y="2133600"/>
            <a:ext cx="6045200" cy="377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33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1"/>
                </a:solidFill>
              </a:rPr>
              <a:t>Viri:</a:t>
            </a:r>
            <a:endParaRPr lang="sl-SI" dirty="0">
              <a:solidFill>
                <a:schemeClr val="accent1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u="sng" dirty="0">
                <a:hlinkClick r:id="rId2"/>
              </a:rPr>
              <a:t>http://</a:t>
            </a:r>
            <a:r>
              <a:rPr lang="sl-SI" u="sng" dirty="0" smtClean="0">
                <a:hlinkClick r:id="rId2"/>
              </a:rPr>
              <a:t>www.pregovor.com/kategorije/besede.html</a:t>
            </a:r>
            <a:r>
              <a:rPr lang="sl-SI" u="sng" dirty="0" smtClean="0"/>
              <a:t>, dostop 13. 5. 2020,</a:t>
            </a:r>
            <a:endParaRPr lang="sl-SI" dirty="0"/>
          </a:p>
          <a:p>
            <a:r>
              <a:rPr lang="sl-SI" u="sng" dirty="0">
                <a:hlinkClick r:id="rId3"/>
              </a:rPr>
              <a:t>https://</a:t>
            </a:r>
            <a:r>
              <a:rPr lang="sl-SI" u="sng" dirty="0" smtClean="0">
                <a:hlinkClick r:id="rId3"/>
              </a:rPr>
              <a:t>sigledal.org/geslo/Vinko_M%C3%B6derndorfer</a:t>
            </a:r>
            <a:r>
              <a:rPr lang="sl-SI" u="sng" dirty="0" smtClean="0"/>
              <a:t>, dostop 13. 5. 2020,</a:t>
            </a:r>
          </a:p>
          <a:p>
            <a:r>
              <a:rPr lang="sl-SI" dirty="0">
                <a:hlinkClick r:id="rId4"/>
              </a:rPr>
              <a:t>https://</a:t>
            </a:r>
            <a:r>
              <a:rPr lang="sl-SI" dirty="0" smtClean="0">
                <a:hlinkClick r:id="rId4"/>
              </a:rPr>
              <a:t>www.bibaleze.si/najstniki/andreja-erdlen-kako-navdusiti-najstnika-za-branje-najstnik-noce-brati-knjige-knjiga.html</a:t>
            </a:r>
            <a:r>
              <a:rPr lang="sl-SI" dirty="0" smtClean="0"/>
              <a:t>, dostop 13. 5. 2020,</a:t>
            </a:r>
          </a:p>
          <a:p>
            <a:r>
              <a:rPr lang="sl-SI" dirty="0">
                <a:hlinkClick r:id="rId5"/>
              </a:rPr>
              <a:t>https://enovicke.acs.si/branje-za-zabavo-in-znanje</a:t>
            </a:r>
            <a:r>
              <a:rPr lang="sl-SI" dirty="0" smtClean="0">
                <a:hlinkClick r:id="rId5"/>
              </a:rPr>
              <a:t>/</a:t>
            </a:r>
            <a:r>
              <a:rPr lang="sl-SI" dirty="0" smtClean="0"/>
              <a:t>, dostop 13. 5. 2020,</a:t>
            </a:r>
          </a:p>
          <a:p>
            <a:r>
              <a:rPr lang="sl-SI" dirty="0">
                <a:hlinkClick r:id="rId6"/>
              </a:rPr>
              <a:t>https://</a:t>
            </a:r>
            <a:r>
              <a:rPr lang="sl-SI" dirty="0" smtClean="0">
                <a:hlinkClick r:id="rId6"/>
              </a:rPr>
              <a:t>radio1.si/24237/zajterk</a:t>
            </a:r>
            <a:r>
              <a:rPr lang="sl-SI" dirty="0" smtClean="0"/>
              <a:t>, dostop 13. 5. 2020,</a:t>
            </a:r>
          </a:p>
          <a:p>
            <a:r>
              <a:rPr lang="sl-SI" dirty="0">
                <a:hlinkClick r:id="rId7"/>
              </a:rPr>
              <a:t>https://</a:t>
            </a:r>
            <a:r>
              <a:rPr lang="sl-SI" dirty="0" smtClean="0">
                <a:hlinkClick r:id="rId7"/>
              </a:rPr>
              <a:t>viman.ru/sl/skolioz-pozvonochnika-u-rebenka-6-let-lechenie-prichiny-razvitiya-lechenie.html</a:t>
            </a:r>
            <a:r>
              <a:rPr lang="sl-SI" dirty="0" smtClean="0"/>
              <a:t>, dostop 13. 5. 2020.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Pripravila knjižničarka Mihaela </a:t>
            </a:r>
            <a:r>
              <a:rPr lang="sl-SI" dirty="0" err="1" smtClean="0"/>
              <a:t>Ruhitel</a:t>
            </a:r>
            <a:r>
              <a:rPr lang="sl-SI" dirty="0" smtClean="0"/>
              <a:t>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5994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chemeClr val="accent1"/>
                </a:solidFill>
              </a:rPr>
              <a:t>Dobro jutro!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Zajtrk je najpomembnejši dnevni obrok. </a:t>
            </a:r>
            <a:r>
              <a:rPr lang="sl-SI" dirty="0" smtClean="0"/>
              <a:t>Vzemi </a:t>
            </a:r>
            <a:r>
              <a:rPr lang="sl-SI" dirty="0"/>
              <a:t>si čas ter si </a:t>
            </a:r>
            <a:r>
              <a:rPr lang="sl-SI" dirty="0" smtClean="0"/>
              <a:t>naberi </a:t>
            </a:r>
            <a:r>
              <a:rPr lang="sl-SI" dirty="0"/>
              <a:t>energije.</a:t>
            </a:r>
          </a:p>
          <a:p>
            <a:pPr marL="0" indent="0">
              <a:buNone/>
            </a:pPr>
            <a:r>
              <a:rPr lang="sl-SI" dirty="0"/>
              <a:t>Tudi jutranja telovadba </a:t>
            </a:r>
            <a:r>
              <a:rPr lang="sl-SI" dirty="0" smtClean="0"/>
              <a:t>ti </a:t>
            </a:r>
            <a:r>
              <a:rPr lang="sl-SI" dirty="0"/>
              <a:t>bo koristila. </a:t>
            </a:r>
          </a:p>
          <a:p>
            <a:pPr marL="0" indent="0">
              <a:buNone/>
            </a:pPr>
            <a:r>
              <a:rPr lang="sl-SI" dirty="0" smtClean="0"/>
              <a:t>									</a:t>
            </a:r>
          </a:p>
          <a:p>
            <a:pPr marL="0" indent="0">
              <a:buNone/>
            </a:pPr>
            <a:r>
              <a:rPr lang="sl-SI" dirty="0"/>
              <a:t>	</a:t>
            </a:r>
            <a:r>
              <a:rPr lang="sl-SI" dirty="0" smtClean="0"/>
              <a:t>										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0772" y="3988031"/>
            <a:ext cx="1995054" cy="149629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8163" y="3308795"/>
            <a:ext cx="2108142" cy="2175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37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1"/>
                </a:solidFill>
              </a:rPr>
              <a:t>BESEDE</a:t>
            </a:r>
            <a:endParaRPr lang="sl-SI" dirty="0">
              <a:solidFill>
                <a:schemeClr val="accent1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Človek je bitje, ki se sporazumeva z besedami, z njimi izraža svoje počutje, želje, hrepenenje. </a:t>
            </a:r>
            <a:endParaRPr lang="sl-SI" dirty="0" smtClean="0"/>
          </a:p>
          <a:p>
            <a:r>
              <a:rPr lang="sl-SI" dirty="0" smtClean="0"/>
              <a:t>Poišči čim </a:t>
            </a:r>
            <a:r>
              <a:rPr lang="sl-SI" dirty="0"/>
              <a:t>več asociacij na besedo BESEDE, morda </a:t>
            </a:r>
            <a:r>
              <a:rPr lang="sl-SI" dirty="0" smtClean="0"/>
              <a:t>poznaš </a:t>
            </a:r>
            <a:r>
              <a:rPr lang="sl-SI" dirty="0"/>
              <a:t>tudi kakšen </a:t>
            </a:r>
            <a:r>
              <a:rPr lang="sl-SI" dirty="0" smtClean="0"/>
              <a:t>pregovor.</a:t>
            </a:r>
          </a:p>
          <a:p>
            <a:pPr marL="0" indent="0">
              <a:buNone/>
            </a:pPr>
            <a:r>
              <a:rPr lang="sl-SI" dirty="0"/>
              <a:t>	</a:t>
            </a:r>
            <a:endParaRPr lang="sl-SI" dirty="0" smtClean="0"/>
          </a:p>
          <a:p>
            <a:pPr marL="0" indent="0">
              <a:buNone/>
            </a:pPr>
            <a:r>
              <a:rPr lang="sl-SI" dirty="0"/>
              <a:t>	</a:t>
            </a:r>
            <a:r>
              <a:rPr lang="sl-SI" dirty="0" smtClean="0"/>
              <a:t>									</a:t>
            </a:r>
          </a:p>
        </p:txBody>
      </p:sp>
      <p:sp>
        <p:nvSpPr>
          <p:cNvPr id="5" name="Elipsa 4"/>
          <p:cNvSpPr/>
          <p:nvPr/>
        </p:nvSpPr>
        <p:spPr>
          <a:xfrm>
            <a:off x="6417425" y="4181302"/>
            <a:ext cx="1529442" cy="67453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rgbClr val="FF0000"/>
                </a:solidFill>
              </a:rPr>
              <a:t>BESEDE</a:t>
            </a:r>
            <a:endParaRPr lang="sl-SI" dirty="0">
              <a:solidFill>
                <a:srgbClr val="FF0000"/>
              </a:solidFill>
            </a:endParaRPr>
          </a:p>
        </p:txBody>
      </p:sp>
      <p:cxnSp>
        <p:nvCxnSpPr>
          <p:cNvPr id="7" name="Ukrivljen povezovalnik 6"/>
          <p:cNvCxnSpPr>
            <a:stCxn id="5" idx="6"/>
          </p:cNvCxnSpPr>
          <p:nvPr/>
        </p:nvCxnSpPr>
        <p:spPr>
          <a:xfrm flipV="1">
            <a:off x="7946867" y="3843789"/>
            <a:ext cx="2298771" cy="674781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Ukrivljen povezovalnik 12"/>
          <p:cNvCxnSpPr>
            <a:stCxn id="5" idx="2"/>
          </p:cNvCxnSpPr>
          <p:nvPr/>
        </p:nvCxnSpPr>
        <p:spPr>
          <a:xfrm rot="10800000" flipV="1">
            <a:off x="3981797" y="4518569"/>
            <a:ext cx="2435628" cy="1157817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Ukrivljen povezovalnik 16"/>
          <p:cNvCxnSpPr/>
          <p:nvPr/>
        </p:nvCxnSpPr>
        <p:spPr>
          <a:xfrm>
            <a:off x="7365076" y="4846320"/>
            <a:ext cx="2236124" cy="830067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Ukrivljen povezovalnik 18"/>
          <p:cNvCxnSpPr/>
          <p:nvPr/>
        </p:nvCxnSpPr>
        <p:spPr>
          <a:xfrm rot="10800000">
            <a:off x="3975540" y="3790936"/>
            <a:ext cx="2537486" cy="556621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Ukrivljen povezovalnik 20"/>
          <p:cNvCxnSpPr/>
          <p:nvPr/>
        </p:nvCxnSpPr>
        <p:spPr>
          <a:xfrm rot="5400000">
            <a:off x="5710458" y="5121229"/>
            <a:ext cx="1397412" cy="847592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Ukrivljen povezovalnik 22"/>
          <p:cNvCxnSpPr/>
          <p:nvPr/>
        </p:nvCxnSpPr>
        <p:spPr>
          <a:xfrm flipV="1">
            <a:off x="7639445" y="3553700"/>
            <a:ext cx="839538" cy="668734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Ukrivljen povezovalnik 24"/>
          <p:cNvCxnSpPr/>
          <p:nvPr/>
        </p:nvCxnSpPr>
        <p:spPr>
          <a:xfrm rot="16200000" flipH="1">
            <a:off x="6854436" y="4941325"/>
            <a:ext cx="1382684" cy="1192674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Ukrivljen povezovalnik 26"/>
          <p:cNvCxnSpPr/>
          <p:nvPr/>
        </p:nvCxnSpPr>
        <p:spPr>
          <a:xfrm>
            <a:off x="7838802" y="4681707"/>
            <a:ext cx="2801489" cy="405682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9" name="Ukrivljen povezovalnik 28"/>
          <p:cNvCxnSpPr/>
          <p:nvPr/>
        </p:nvCxnSpPr>
        <p:spPr>
          <a:xfrm rot="10800000">
            <a:off x="5793975" y="3506276"/>
            <a:ext cx="1438099" cy="675026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170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1"/>
                </a:solidFill>
              </a:rPr>
              <a:t>Nekaj pregovorov in verzov o besedah </a:t>
            </a:r>
            <a:endParaRPr lang="sl-SI" dirty="0">
              <a:solidFill>
                <a:schemeClr val="accent1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/>
              <a:t>"Prijazne besede so lahko kratke in preproste, njihov odmev pa je neskončen." </a:t>
            </a:r>
            <a:r>
              <a:rPr lang="sl-SI" i="1" dirty="0"/>
              <a:t>Mati Terezija</a:t>
            </a:r>
          </a:p>
          <a:p>
            <a:r>
              <a:rPr lang="sl-SI" dirty="0"/>
              <a:t>"Kajti beseda, to je treba vedeti, je živo bitje." </a:t>
            </a:r>
            <a:r>
              <a:rPr lang="sl-SI" i="1" dirty="0"/>
              <a:t>Victor Hugo</a:t>
            </a:r>
          </a:p>
          <a:p>
            <a:r>
              <a:rPr lang="sl-SI" dirty="0"/>
              <a:t>"Od dobrih besed do dobrih dejanj je težka pot." </a:t>
            </a:r>
            <a:r>
              <a:rPr lang="sl-SI" i="1" dirty="0"/>
              <a:t>Latinski pregovor</a:t>
            </a:r>
          </a:p>
          <a:p>
            <a:r>
              <a:rPr lang="sl-SI" dirty="0"/>
              <a:t>"Glas naj bi bil odmev razuma." </a:t>
            </a:r>
            <a:r>
              <a:rPr lang="sl-SI" i="1" dirty="0"/>
              <a:t>Alexander </a:t>
            </a:r>
            <a:r>
              <a:rPr lang="sl-SI" i="1" dirty="0" smtClean="0"/>
              <a:t>Pope</a:t>
            </a:r>
          </a:p>
          <a:p>
            <a:r>
              <a:rPr lang="sl-SI" dirty="0"/>
              <a:t>"Besede iz srca sežejo do srca, besede z jezika pa le do ušes." </a:t>
            </a:r>
            <a:r>
              <a:rPr lang="sl-SI" i="1" dirty="0"/>
              <a:t>Slovenski pregovor</a:t>
            </a:r>
          </a:p>
          <a:p>
            <a:r>
              <a:rPr lang="sl-SI" dirty="0"/>
              <a:t>"Resnične besede niso nikoli prijetne, prijetne besede niso nikoli resnične." </a:t>
            </a:r>
            <a:r>
              <a:rPr lang="sl-SI" i="1" dirty="0"/>
              <a:t>Lev Nikolajevič Tolstoj</a:t>
            </a:r>
          </a:p>
          <a:p>
            <a:r>
              <a:rPr lang="sl-SI" dirty="0"/>
              <a:t>"Radi imamo človeka, ki zna lepo govoriti, toda velikokrat je še dragocenejši človek, ki zna poslušati." </a:t>
            </a:r>
            <a:r>
              <a:rPr lang="sl-SI" i="1" dirty="0"/>
              <a:t>Lojze Kozar</a:t>
            </a:r>
          </a:p>
          <a:p>
            <a:r>
              <a:rPr lang="sl-SI" dirty="0"/>
              <a:t>"Lepa beseda nikomur ne preseda." </a:t>
            </a:r>
            <a:r>
              <a:rPr lang="sl-SI" i="1" dirty="0"/>
              <a:t>Ljudski pregovor</a:t>
            </a:r>
          </a:p>
          <a:p>
            <a:r>
              <a:rPr lang="sl-SI" dirty="0"/>
              <a:t>"Izgovorjena beseda se ne vrne." </a:t>
            </a:r>
            <a:r>
              <a:rPr lang="sl-SI" i="1" dirty="0" err="1"/>
              <a:t>Quintus</a:t>
            </a:r>
            <a:r>
              <a:rPr lang="sl-SI" i="1" dirty="0"/>
              <a:t> </a:t>
            </a:r>
            <a:r>
              <a:rPr lang="sl-SI" i="1" dirty="0" err="1"/>
              <a:t>Flaccus</a:t>
            </a:r>
            <a:endParaRPr lang="sl-SI" i="1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0279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1"/>
                </a:solidFill>
              </a:rPr>
              <a:t>Bralni zajtrk</a:t>
            </a:r>
            <a:endParaRPr lang="sl-SI" dirty="0">
              <a:solidFill>
                <a:schemeClr val="accent1"/>
              </a:solidFill>
            </a:endParaRPr>
          </a:p>
        </p:txBody>
      </p:sp>
      <p:sp>
        <p:nvSpPr>
          <p:cNvPr id="7" name="Označba mesta vsebin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Po svojem obilnem zajtrku in razgibavanju ter razmišljanju o </a:t>
            </a:r>
            <a:r>
              <a:rPr lang="sl-SI" b="1" dirty="0" smtClean="0"/>
              <a:t>besedah, </a:t>
            </a:r>
            <a:r>
              <a:rPr lang="sl-SI" dirty="0" smtClean="0"/>
              <a:t>si privošči še bralni zajtrk.</a:t>
            </a:r>
          </a:p>
          <a:p>
            <a:r>
              <a:rPr lang="sl-SI" dirty="0" smtClean="0"/>
              <a:t>Poišči knjigo, kakšno revijo in se udobno namesti, kjer se najbolje počutiš.</a:t>
            </a:r>
          </a:p>
          <a:p>
            <a:r>
              <a:rPr lang="sl-SI" dirty="0" smtClean="0"/>
              <a:t>Knjigo poljubno odpri ter preberi nekaj strani, verjetno te bo pritegnila, da se kasneje lotiš branja celotne zgodbe. </a:t>
            </a:r>
          </a:p>
          <a:p>
            <a:r>
              <a:rPr lang="sl-SI" dirty="0" smtClean="0"/>
              <a:t>V reviji lahko poiščeš zanimiv članek ter ga prebereš.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1026" name="Picture 2" descr="Kako lahko navdušimo mladostnike za branje? - Bibaleze.si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8893" y="4288390"/>
            <a:ext cx="3127951" cy="1759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37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1"/>
                </a:solidFill>
              </a:rPr>
              <a:t>Ogled gledališke predstave </a:t>
            </a:r>
            <a:r>
              <a:rPr lang="sl-SI" b="1" dirty="0" smtClean="0">
                <a:solidFill>
                  <a:schemeClr val="accent1"/>
                </a:solidFill>
              </a:rPr>
              <a:t>Kit na plaži</a:t>
            </a:r>
            <a:endParaRPr lang="sl-SI" b="1" dirty="0">
              <a:solidFill>
                <a:schemeClr val="accent1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Nekaj o avtorju: </a:t>
            </a:r>
            <a:endParaRPr lang="sl-SI" dirty="0" smtClean="0"/>
          </a:p>
          <a:p>
            <a:pPr marL="0" indent="0">
              <a:buNone/>
            </a:pPr>
            <a:r>
              <a:rPr lang="sl-SI" b="1" dirty="0"/>
              <a:t>Vinko Möderndorfer </a:t>
            </a:r>
            <a:r>
              <a:rPr lang="sl-SI" dirty="0"/>
              <a:t>je rojen 22. septembra 1958 v Celju, kjer je končal srednjo šolo - Gimnazijo pedagoške smeri. Študiral je na </a:t>
            </a:r>
            <a:r>
              <a:rPr lang="sl-SI" dirty="0" smtClean="0"/>
              <a:t>Akademiji za gledališče, radio, film in televizijo, </a:t>
            </a:r>
            <a:r>
              <a:rPr lang="sl-SI" dirty="0"/>
              <a:t>na smeri za gledališko in radijsko režijo. Študij je končal leta 1982 in 1983 diplomiral. Leta 2003 je prejel naziv docenta za gledališko režijo. Vzporedno z gledališkimi režijami dela tudi kot radijski, televizijski in filmski režiser. V televizijskem mediju režira predvsem tv igre in dokumentarne tv filme po svojih scenarijih. V času od leta 1981 do leta 2006 je v knjižni obliki objavil trideset del s področja proze, poezije, dramatike in esejistike. Za svoje delo je prejel številne nagrade. </a:t>
            </a:r>
          </a:p>
          <a:p>
            <a:r>
              <a:rPr lang="sl-SI" dirty="0"/>
              <a:t> Ogled posnetka gledališke predstave lahko </a:t>
            </a:r>
            <a:r>
              <a:rPr lang="sl-SI" dirty="0" smtClean="0"/>
              <a:t>najdeš </a:t>
            </a:r>
            <a:r>
              <a:rPr lang="sl-SI" dirty="0"/>
              <a:t>na tej povezavi:</a:t>
            </a:r>
          </a:p>
          <a:p>
            <a:pPr marL="0" indent="0">
              <a:buNone/>
            </a:pPr>
            <a:r>
              <a:rPr lang="sl-SI" dirty="0" smtClean="0">
                <a:hlinkClick r:id="rId2"/>
              </a:rPr>
              <a:t>https://vimeo.com/showcase/6866479/video/293686278</a:t>
            </a: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075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>
                <a:solidFill>
                  <a:schemeClr val="accent1"/>
                </a:solidFill>
              </a:rPr>
              <a:t>Razmišljanje, pogovori o videni predstavi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Zagotovo je ogled predstave v </a:t>
            </a:r>
            <a:r>
              <a:rPr lang="sl-SI" dirty="0" smtClean="0"/>
              <a:t>tebi </a:t>
            </a:r>
            <a:r>
              <a:rPr lang="sl-SI" dirty="0"/>
              <a:t>zbudil različne misli, razmišljanja, vprašanja. B</a:t>
            </a:r>
            <a:r>
              <a:rPr lang="sl-SI" dirty="0" smtClean="0"/>
              <a:t>istvo </a:t>
            </a:r>
            <a:r>
              <a:rPr lang="sl-SI" dirty="0"/>
              <a:t>zgodbe v posnetku </a:t>
            </a:r>
            <a:r>
              <a:rPr lang="sl-SI" dirty="0" smtClean="0"/>
              <a:t>predstavi </a:t>
            </a:r>
            <a:r>
              <a:rPr lang="sl-SI" dirty="0"/>
              <a:t>bratu/sestri/staršem, lahko tudi </a:t>
            </a:r>
            <a:r>
              <a:rPr lang="sl-SI" dirty="0" smtClean="0"/>
              <a:t>pokličeš </a:t>
            </a:r>
            <a:r>
              <a:rPr lang="sl-SI" dirty="0"/>
              <a:t>sošolca in sošolko in si izmenjata mnenje o predstavi:</a:t>
            </a:r>
          </a:p>
          <a:p>
            <a:r>
              <a:rPr lang="sl-SI" b="1" dirty="0"/>
              <a:t>O čem govori zgodba Kit na plaži?</a:t>
            </a:r>
            <a:endParaRPr lang="sl-SI" dirty="0"/>
          </a:p>
          <a:p>
            <a:r>
              <a:rPr lang="sl-SI" b="1" dirty="0"/>
              <a:t>Kakšna je Nika?</a:t>
            </a:r>
            <a:endParaRPr lang="sl-SI" dirty="0"/>
          </a:p>
          <a:p>
            <a:r>
              <a:rPr lang="sl-SI" b="1" dirty="0"/>
              <a:t>Kako sprejema brata Igorja?</a:t>
            </a:r>
            <a:endParaRPr lang="sl-SI" dirty="0"/>
          </a:p>
          <a:p>
            <a:r>
              <a:rPr lang="sl-SI" b="1" dirty="0"/>
              <a:t>Kako se družina sooča z drugačnostjo Igorja?</a:t>
            </a:r>
            <a:endParaRPr lang="sl-SI" dirty="0"/>
          </a:p>
          <a:p>
            <a:r>
              <a:rPr lang="sl-SI" b="1" dirty="0"/>
              <a:t>Kakšno je sporočilo na koncu?</a:t>
            </a:r>
            <a:endParaRPr lang="sl-SI" dirty="0"/>
          </a:p>
          <a:p>
            <a:r>
              <a:rPr lang="sl-SI" b="1" dirty="0"/>
              <a:t>Kakšno je </a:t>
            </a:r>
            <a:r>
              <a:rPr lang="sl-SI" b="1" dirty="0" smtClean="0"/>
              <a:t>tvoje </a:t>
            </a:r>
            <a:r>
              <a:rPr lang="sl-SI" b="1" dirty="0"/>
              <a:t>mnenje o zgodbi </a:t>
            </a:r>
            <a:r>
              <a:rPr lang="sl-SI" b="1" dirty="0" smtClean="0"/>
              <a:t>(te </a:t>
            </a:r>
            <a:r>
              <a:rPr lang="sl-SI" b="1" dirty="0"/>
              <a:t>je pritegnila/odvrnila) …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9924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>
                <a:solidFill>
                  <a:schemeClr val="accent1"/>
                </a:solidFill>
              </a:rPr>
              <a:t>Poustvarjanje na temo predstave</a:t>
            </a:r>
            <a:br>
              <a:rPr lang="sl-SI" dirty="0" smtClean="0">
                <a:solidFill>
                  <a:schemeClr val="accent1"/>
                </a:solidFill>
              </a:rPr>
            </a:b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 Postavi se v vlogo ene izmed oseb v predstavi in zapiši svoje razmišljanje o vsebini s stališča te osebe. Kaj nam želi zgodba skozi oči te osebe sporočiti</a:t>
            </a:r>
            <a:r>
              <a:rPr lang="sl-SI" dirty="0" smtClean="0"/>
              <a:t>?</a:t>
            </a:r>
          </a:p>
          <a:p>
            <a:r>
              <a:rPr lang="sl-SI" dirty="0" smtClean="0"/>
              <a:t>Predstavi bistvo zgodbe, pomagaj si z vprašanji, ki so zapisana na prosojnici: Razmišljanje, pogovori o videni predstavi.</a:t>
            </a:r>
          </a:p>
          <a:p>
            <a:r>
              <a:rPr lang="sl-SI" dirty="0" smtClean="0"/>
              <a:t> Nariši </a:t>
            </a:r>
            <a:r>
              <a:rPr lang="sl-SI" dirty="0"/>
              <a:t>ilustracijo, strip</a:t>
            </a:r>
            <a:r>
              <a:rPr lang="sl-SI" dirty="0" smtClean="0"/>
              <a:t>, vabilo </a:t>
            </a:r>
            <a:r>
              <a:rPr lang="sl-SI" dirty="0"/>
              <a:t>za gledališko predstavo, </a:t>
            </a:r>
            <a:r>
              <a:rPr lang="sl-SI" dirty="0" smtClean="0"/>
              <a:t>izdelaj </a:t>
            </a:r>
            <a:r>
              <a:rPr lang="sl-SI" dirty="0"/>
              <a:t>knjižno </a:t>
            </a:r>
            <a:r>
              <a:rPr lang="sl-SI" dirty="0" smtClean="0"/>
              <a:t>kazalko, grafit </a:t>
            </a:r>
            <a:r>
              <a:rPr lang="sl-SI" dirty="0"/>
              <a:t>z vsebino predstave</a:t>
            </a:r>
            <a:r>
              <a:rPr lang="sl-SI" dirty="0" smtClean="0"/>
              <a:t>. Izberi, kar ti najbolj ustreza.</a:t>
            </a:r>
          </a:p>
          <a:p>
            <a:r>
              <a:rPr lang="sl-SI" dirty="0" smtClean="0"/>
              <a:t>Če ti </a:t>
            </a:r>
            <a:r>
              <a:rPr lang="sl-SI" dirty="0"/>
              <a:t>čas dopušča si lahko </a:t>
            </a:r>
            <a:r>
              <a:rPr lang="sl-SI" dirty="0" smtClean="0"/>
              <a:t>ogledaš </a:t>
            </a:r>
            <a:r>
              <a:rPr lang="sl-SI" dirty="0"/>
              <a:t>tudi gledališko predstavo Vihar v glavi, ki jo </a:t>
            </a:r>
            <a:r>
              <a:rPr lang="sl-SI" dirty="0" smtClean="0"/>
              <a:t>najdeš </a:t>
            </a:r>
            <a:r>
              <a:rPr lang="sl-SI" dirty="0"/>
              <a:t>na tej povezavi:</a:t>
            </a:r>
          </a:p>
          <a:p>
            <a:pPr marL="0" indent="0">
              <a:buNone/>
            </a:pPr>
            <a:r>
              <a:rPr lang="sl-SI" dirty="0" smtClean="0">
                <a:hlinkClick r:id="rId2"/>
              </a:rPr>
              <a:t>https://vimeo.com/267949816</a:t>
            </a: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5321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1"/>
                </a:solidFill>
              </a:rPr>
              <a:t>Naloga</a:t>
            </a:r>
            <a:endParaRPr lang="sl-SI" dirty="0">
              <a:solidFill>
                <a:schemeClr val="accent1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0070C0"/>
                </a:solidFill>
              </a:rPr>
              <a:t>Svoja </a:t>
            </a:r>
            <a:r>
              <a:rPr lang="sl-SI" dirty="0">
                <a:solidFill>
                  <a:srgbClr val="0070C0"/>
                </a:solidFill>
              </a:rPr>
              <a:t>razmišljanja </a:t>
            </a:r>
            <a:r>
              <a:rPr lang="sl-SI" smtClean="0">
                <a:solidFill>
                  <a:srgbClr val="0070C0"/>
                </a:solidFill>
              </a:rPr>
              <a:t>(poustvarjanje) in </a:t>
            </a:r>
            <a:r>
              <a:rPr lang="sl-SI" dirty="0">
                <a:solidFill>
                  <a:srgbClr val="0070C0"/>
                </a:solidFill>
              </a:rPr>
              <a:t>likovne izdelke </a:t>
            </a:r>
            <a:r>
              <a:rPr lang="sl-SI" dirty="0" smtClean="0">
                <a:solidFill>
                  <a:srgbClr val="0070C0"/>
                </a:solidFill>
              </a:rPr>
              <a:t>pošlji </a:t>
            </a:r>
            <a:r>
              <a:rPr lang="sl-SI" dirty="0">
                <a:solidFill>
                  <a:srgbClr val="0070C0"/>
                </a:solidFill>
              </a:rPr>
              <a:t>na elektronski </a:t>
            </a:r>
            <a:r>
              <a:rPr lang="sl-SI" dirty="0" smtClean="0">
                <a:solidFill>
                  <a:srgbClr val="0070C0"/>
                </a:solidFill>
              </a:rPr>
              <a:t>naslov: </a:t>
            </a:r>
            <a:r>
              <a:rPr lang="sl-SI" dirty="0">
                <a:solidFill>
                  <a:srgbClr val="0070C0"/>
                </a:solidFill>
                <a:hlinkClick r:id="rId2"/>
              </a:rPr>
              <a:t>mihaela.ruhitel@guest.arnes.si</a:t>
            </a:r>
            <a:r>
              <a:rPr lang="sl-SI" dirty="0" smtClean="0">
                <a:solidFill>
                  <a:srgbClr val="0070C0"/>
                </a:solidFill>
              </a:rPr>
              <a:t>.</a:t>
            </a:r>
          </a:p>
          <a:p>
            <a:endParaRPr lang="sl-SI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dirty="0" smtClean="0"/>
              <a:t>				</a:t>
            </a:r>
            <a:r>
              <a:rPr lang="sl-SI" sz="3600" b="1" dirty="0" smtClean="0">
                <a:solidFill>
                  <a:srgbClr val="0070C0"/>
                </a:solidFill>
              </a:rPr>
              <a:t>ODDAJ DO 25. 5. 2020</a:t>
            </a:r>
            <a:endParaRPr lang="sl-SI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0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elest">
  <a:themeElements>
    <a:clrScheme name="Šelest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Šeles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Šeles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255</TotalTime>
  <Words>766</Words>
  <Application>Microsoft Office PowerPoint</Application>
  <PresentationFormat>Širokozaslonsko</PresentationFormat>
  <Paragraphs>62</Paragraphs>
  <Slides>11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Šelest</vt:lpstr>
      <vt:lpstr>Kulturni dan Zaključek bralne značke</vt:lpstr>
      <vt:lpstr>Dobro jutro!</vt:lpstr>
      <vt:lpstr>BESEDE</vt:lpstr>
      <vt:lpstr>Nekaj pregovorov in verzov o besedah </vt:lpstr>
      <vt:lpstr>Bralni zajtrk</vt:lpstr>
      <vt:lpstr>Ogled gledališke predstave Kit na plaži</vt:lpstr>
      <vt:lpstr>Razmišljanje, pogovori o videni predstavi </vt:lpstr>
      <vt:lpstr>Poustvarjanje na temo predstave  </vt:lpstr>
      <vt:lpstr>Naloga</vt:lpstr>
      <vt:lpstr>LEP KULTURNI DAN VAM ŽELIM.</vt:lpstr>
      <vt:lpstr>Viri: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KULTURNI DAN Zaključek bralne značke</dc:title>
  <dc:creator>Knjižnica</dc:creator>
  <cp:lastModifiedBy>Knjižnica</cp:lastModifiedBy>
  <cp:revision>60</cp:revision>
  <dcterms:created xsi:type="dcterms:W3CDTF">2020-05-12T09:15:14Z</dcterms:created>
  <dcterms:modified xsi:type="dcterms:W3CDTF">2020-05-15T06:05:18Z</dcterms:modified>
</cp:coreProperties>
</file>